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jpg>
</file>

<file path=ppt/media/image19.gif>
</file>

<file path=ppt/media/image2.jpg>
</file>

<file path=ppt/media/image20.jpg>
</file>

<file path=ppt/media/image21.jpg>
</file>

<file path=ppt/media/image22.jpg>
</file>

<file path=ppt/media/image23.gif>
</file>

<file path=ppt/media/image3.jpg>
</file>

<file path=ppt/media/image4.jpg>
</file>

<file path=ppt/media/image5.jp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24F98-B263-4721-AC82-D877DA69A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F7195F2-1FD9-486B-A901-7B92EDE3B5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1EC815-63AF-4168-8093-1EBAD2A00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F8E326-E62E-462D-8F04-9CEF5BB75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2D7095-B0DA-40DD-A580-33425F0DC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594017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B7FB-446D-4723-9B25-A3439BC51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8FEC76-1AAE-4FB1-A470-59FF065E0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0E890A-87BC-48B8-B845-E5AD22720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629C2A-CDFA-4DF6-AE74-964EA03A2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7FDBDD-0077-4590-959C-A42C985BE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72028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831AE16-31BC-4AC4-90F0-D8FCC825B1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A20F951-1598-45DA-BE4E-171CA5FF0B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4323E1-F8B7-413D-8538-013EE4AFA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260B512-B9DF-48A8-8EE9-7C7BA9D2A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8F7FAB-1A5C-43E1-8F43-2E3F392E7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23598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51B275-90B6-42DC-B525-643511055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2BA68F-36B3-4A3E-AFF3-70B84B4BA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430AC3-D4D1-4EA1-BF70-E2DBA81DA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A36C777-C4CF-401C-A8E7-39CCA8CB5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FBEA7F-22C7-418C-833C-07EAE9EFA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990723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1A5ECF-1893-4484-B2CA-BA9367B01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8C640C-55AC-4BB9-A67A-CB4D3A3E8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F7E214-1F35-42A0-BD1C-19B404857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6AE8E2-1AC9-4DFD-ADFD-CE0167556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5DB331-842A-47C3-AA04-6109036CB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161967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0F513E-06E4-40EC-AD9E-0B116D554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5BCF74-0123-4FAC-9892-B8C5B0F75B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53A4C6C-435E-40AA-8DEE-BB55476853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62F12DA-CD3A-48A1-B2DE-B43F1300D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42FD64-D521-4479-8247-7E7101E69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2DF77C-4F20-48CE-B197-A0A00B816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010279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63AFD6-9B21-4751-AB89-0CA0CA0C5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305115-58F4-4A70-9E06-E752AFF2E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E925208-0839-466C-8035-CCC21AA46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76E0B7F-8D92-48BC-8CC0-769FD7C21C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6F9EFD-0FA4-44D1-AF8C-E750792B75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7CEC081-48F4-4E51-A357-95CA83DB0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4D882A1-69AB-49AA-A673-7F2B31AD4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DEF66E8-80A5-408B-8AA6-6CEE35AF3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693894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0A1A45-8F54-4EA1-9313-D6FF9E29D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18F72D9-02AA-47E7-874A-092DC80AE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6796444-4DC4-412A-8432-26B9575F4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8F2B00-4CB3-4D5C-B3C3-81319B7FF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45786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73C0381-125B-400D-85E3-269774BAB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B377C6-0B25-48AA-B61E-7CF6F21A8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A8F338F-CFFE-4F7D-9356-244FF085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806625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7DB7C9-A20E-4DA4-A2DE-146E49D2A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73C066-5D5B-4AFE-ADF9-EA2806A8B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BAA0DFC-7C0C-42E1-BAEC-24626679C4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10226F2-0EC7-40D3-9F7A-709BE6FA9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150B3F3-267E-4CCA-81AF-6CA0B619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28BBEE-00E1-466C-9318-7556E9BC7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739926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BC76D3-2713-4801-845F-D3C9A2B95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9DDADCD-D088-4D95-88E6-F1B51E2541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2E8F9DF-1C12-4C6C-92EC-CFF30D422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8F3EA04-4CD9-4EB1-A61F-631D8F214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6BB823-3E8A-4FF8-9D44-8D4E8BB64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490F91-37E1-4270-974B-E66793503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568153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D05BB5-7C20-41ED-81D8-43D232404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96C18CF-BDDE-4030-9A13-681E99E90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310F7D-47F7-4389-9BDF-FBE473079F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9E23E-772E-4A3F-894D-0DF09A38F960}" type="datetimeFigureOut">
              <a:rPr lang="ru-BY" smtClean="0"/>
              <a:t>02/06/2021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E62124-A545-4C6F-9D31-ADC52A59D5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9A9B34-21FB-46EE-9B36-16E84F9D4C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408835-CB70-4F4B-9935-76B5A4A0CD4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055726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9A96FA9C-ED72-472B-B737-5201B23F5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33" y="3833943"/>
            <a:ext cx="11781183" cy="2826694"/>
          </a:xfrm>
        </p:spPr>
        <p:txBody>
          <a:bodyPr>
            <a:noAutofit/>
          </a:bodyPr>
          <a:lstStyle/>
          <a:p>
            <a:pPr algn="ctr"/>
            <a:r>
              <a:rPr lang="ru-RU" sz="36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Средства и методы профилактики травматизма и заболеваний опорно-двигательного аппарата. Особенности методики восстановления двигательных функций.</a:t>
            </a:r>
            <a:endParaRPr lang="ru-BY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32715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E4FA48-494F-40FF-95B5-8F8CECE4E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338" y="739879"/>
            <a:ext cx="4663190" cy="1325563"/>
          </a:xfrm>
        </p:spPr>
        <p:txBody>
          <a:bodyPr>
            <a:noAutofit/>
          </a:bodyPr>
          <a:lstStyle/>
          <a:p>
            <a:r>
              <a:rPr lang="ru-RU" sz="1600" b="1" cap="all" dirty="0">
                <a:solidFill>
                  <a:srgbClr val="0C081B"/>
                </a:solidFill>
                <a:latin typeface="Roboto"/>
              </a:rPr>
              <a:t>5</a:t>
            </a:r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. ВРАЩЕНИЯ ТАЗОМ</a:t>
            </a:r>
            <a:b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</a:br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Выполним несколько «вращательных» движений из суставной гимнастики, которые помогут нам хорошо размять мышцы, суставы и связки нижней части тела. Начнем с вращений тазом. Положите руки на талию и начните делать вращательные движения тазом, будто бы описывая круг. Выполните вращения по часовой стрелке и против часовой стрелки.</a:t>
            </a:r>
            <a:b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</a:br>
            <a:endParaRPr lang="ru-BY" sz="1600" dirty="0"/>
          </a:p>
        </p:txBody>
      </p:sp>
      <p:pic>
        <p:nvPicPr>
          <p:cNvPr id="3074" name="Picture 2" descr="Вращения тазом">
            <a:extLst>
              <a:ext uri="{FF2B5EF4-FFF2-40B4-BE49-F238E27FC236}">
                <a16:creationId xmlns:a16="http://schemas.microsoft.com/office/drawing/2014/main" id="{687F8576-21B6-4987-BCDF-EF23FC78FC75}"/>
              </a:ext>
            </a:extLst>
          </p:cNvPr>
          <p:cNvPicPr>
            <a:picLocks noGrp="1" noChangeAspect="1" noChangeArrowheads="1" noCro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538" y="2843213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17A3E8-231B-4404-81D7-1E3F0C456AA5}"/>
              </a:ext>
            </a:extLst>
          </p:cNvPr>
          <p:cNvSpPr txBox="1"/>
          <p:nvPr/>
        </p:nvSpPr>
        <p:spPr>
          <a:xfrm>
            <a:off x="687673" y="6211669"/>
            <a:ext cx="4223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по 10 вращений по часовой стрелке и против часовой стрелки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7FD43E-2115-4A19-B958-0C30EC6D3C7A}"/>
              </a:ext>
            </a:extLst>
          </p:cNvPr>
          <p:cNvSpPr txBox="1"/>
          <p:nvPr/>
        </p:nvSpPr>
        <p:spPr>
          <a:xfrm>
            <a:off x="6498256" y="165958"/>
            <a:ext cx="5013004" cy="241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600" b="1" cap="all" dirty="0">
                <a:solidFill>
                  <a:srgbClr val="0C081B"/>
                </a:solidFill>
                <a:latin typeface="Roboto"/>
              </a:rPr>
              <a:t>6</a:t>
            </a:r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. ВРАЩЕНИЯ НОГ</a:t>
            </a:r>
          </a:p>
          <a:p>
            <a:pPr algn="l"/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Вращения ног отлично разогревают тазобедренные суставы, которые крайне важно хорошо размять перед тренировкой во избежание травмы. Старайтесь делать вращения ногами с наибольшей амплитудой, при этом корпус остается стабильным. Не забудьте повторить вращения назад и вперед на каждую ногу.</a:t>
            </a:r>
          </a:p>
          <a:p>
            <a:endParaRPr lang="ru-BY" dirty="0"/>
          </a:p>
        </p:txBody>
      </p:sp>
      <p:pic>
        <p:nvPicPr>
          <p:cNvPr id="3076" name="Picture 4" descr="Вращения ног">
            <a:extLst>
              <a:ext uri="{FF2B5EF4-FFF2-40B4-BE49-F238E27FC236}">
                <a16:creationId xmlns:a16="http://schemas.microsoft.com/office/drawing/2014/main" id="{053AE86B-D393-47D1-A50F-825E653FDC6A}"/>
              </a:ext>
            </a:extLst>
          </p:cNvPr>
          <p:cNvPicPr>
            <a:picLocks noGrp="1" noChangeAspect="1" noChangeArrowheads="1" noCrop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0850" y="2843213"/>
            <a:ext cx="3368456" cy="336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1D8E8F-B439-4866-89AE-D8818D29A612}"/>
              </a:ext>
            </a:extLst>
          </p:cNvPr>
          <p:cNvSpPr txBox="1"/>
          <p:nvPr/>
        </p:nvSpPr>
        <p:spPr>
          <a:xfrm>
            <a:off x="6504328" y="6176963"/>
            <a:ext cx="4886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по 10 вращений по часовой стрелке и против часовой стрелки на каждую ногу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9801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648110-69F0-4F6D-9431-EEB3F91F3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59735"/>
            <a:ext cx="4873052" cy="1325563"/>
          </a:xfrm>
        </p:spPr>
        <p:txBody>
          <a:bodyPr>
            <a:noAutofit/>
          </a:bodyPr>
          <a:lstStyle/>
          <a:p>
            <a:r>
              <a:rPr lang="ru-RU" sz="1600" b="1" cap="all" dirty="0">
                <a:solidFill>
                  <a:srgbClr val="0C081B"/>
                </a:solidFill>
                <a:latin typeface="Roboto"/>
              </a:rPr>
              <a:t>7</a:t>
            </a:r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. ВРАЩЕНИЕ КОЛЕНЕЙ</a:t>
            </a:r>
            <a:b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</a:br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Колени – самая уязвимая часть нашего суставно-связочного аппарата, поэтому никогда не забывайте их разминать перед тренировкой. Вращения коленями является отличным упражнением из суставной гимнастики, вы можете выполнять их даже не в тренировочные дни для профилактики болей в коленях. Выполните вращения по и против часовой стрелки.</a:t>
            </a:r>
            <a:b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</a:br>
            <a:endParaRPr lang="ru-BY" sz="1600" dirty="0"/>
          </a:p>
        </p:txBody>
      </p:sp>
      <p:pic>
        <p:nvPicPr>
          <p:cNvPr id="4098" name="Picture 2" descr="Вращение коленей">
            <a:extLst>
              <a:ext uri="{FF2B5EF4-FFF2-40B4-BE49-F238E27FC236}">
                <a16:creationId xmlns:a16="http://schemas.microsoft.com/office/drawing/2014/main" id="{12A57ECF-1DB7-4DA4-B739-106601F4DEB1}"/>
              </a:ext>
            </a:extLst>
          </p:cNvPr>
          <p:cNvPicPr>
            <a:picLocks noGrp="1" noChangeAspect="1" noChangeArrowheads="1" noCro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460" y="2764515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E41D38-5480-4C18-9727-05CA566ED380}"/>
              </a:ext>
            </a:extLst>
          </p:cNvPr>
          <p:cNvSpPr txBox="1"/>
          <p:nvPr/>
        </p:nvSpPr>
        <p:spPr>
          <a:xfrm>
            <a:off x="605853" y="6131151"/>
            <a:ext cx="4626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по 10 вращений по часовой стрелке </a:t>
            </a:r>
          </a:p>
          <a:p>
            <a:pPr algn="ctr"/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и против часовой стрелки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79237A-ECC8-4935-878B-9C7CB4999BBF}"/>
              </a:ext>
            </a:extLst>
          </p:cNvPr>
          <p:cNvSpPr txBox="1"/>
          <p:nvPr/>
        </p:nvSpPr>
        <p:spPr>
          <a:xfrm>
            <a:off x="6259644" y="133650"/>
            <a:ext cx="58049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600" b="1" cap="all" dirty="0">
                <a:solidFill>
                  <a:srgbClr val="0C081B"/>
                </a:solidFill>
                <a:latin typeface="Roboto"/>
              </a:rPr>
              <a:t>8</a:t>
            </a:r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. ПРИСЕДАНИЯ</a:t>
            </a:r>
          </a:p>
          <a:p>
            <a:pPr algn="l"/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Приседания также отлично разминают мышцы ног и ягодиц. В нашем упражнении мы дополнительно подключим в работу верхнюю часть тела за счет махов руками. Приседать желательно до параллели бедер с полом, а вот глубокие приседания в разминку перед тренировкой лучше не включать. Не забывайте, что во время приседаний вес тела переносится на пятку, колени не выходят вперед носков, поясница не скругляется. </a:t>
            </a:r>
            <a:endParaRPr lang="ru-BY" dirty="0"/>
          </a:p>
        </p:txBody>
      </p:sp>
      <p:pic>
        <p:nvPicPr>
          <p:cNvPr id="4100" name="Picture 4" descr="Приседания">
            <a:extLst>
              <a:ext uri="{FF2B5EF4-FFF2-40B4-BE49-F238E27FC236}">
                <a16:creationId xmlns:a16="http://schemas.microsoft.com/office/drawing/2014/main" id="{4EDED1E7-46F1-46C7-85DD-D8FE7C82FC90}"/>
              </a:ext>
            </a:extLst>
          </p:cNvPr>
          <p:cNvPicPr>
            <a:picLocks noGrp="1" noChangeAspect="1" noChangeArrowheads="1" noCrop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5396" y="2764515"/>
            <a:ext cx="3366636" cy="3366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1CDFD0-2948-4B51-A440-70F987FFA3D4}"/>
              </a:ext>
            </a:extLst>
          </p:cNvPr>
          <p:cNvSpPr txBox="1"/>
          <p:nvPr/>
        </p:nvSpPr>
        <p:spPr>
          <a:xfrm>
            <a:off x="8019738" y="6236140"/>
            <a:ext cx="2862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20 приседаний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008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F2C8B0-09F0-472F-90F1-70A986E49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417" y="724889"/>
            <a:ext cx="4962993" cy="1325563"/>
          </a:xfrm>
        </p:spPr>
        <p:txBody>
          <a:bodyPr>
            <a:noAutofit/>
          </a:bodyPr>
          <a:lstStyle/>
          <a:p>
            <a:r>
              <a:rPr lang="ru-RU" sz="1600" b="1" cap="all" dirty="0">
                <a:solidFill>
                  <a:srgbClr val="0C081B"/>
                </a:solidFill>
                <a:latin typeface="Roboto"/>
              </a:rPr>
              <a:t>8</a:t>
            </a:r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. БОКОВЫЕ ВЫПАДЫ</a:t>
            </a:r>
            <a:b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</a:br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Боковые выпады отлично разминают приводящие мышцы и мышцы задней поверхности бедра, которые легко потянуть во время силовых и кардио-тренировок. Выполняем боковые выпады, перекатываясь с одной стороны на другую. Руки соедините вместе перед собой. Необязательно приседать глубоко в выпаде, можно чуть выше параллели бедра с полом.</a:t>
            </a:r>
            <a:b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</a:br>
            <a:endParaRPr lang="ru-BY" sz="1600" dirty="0"/>
          </a:p>
        </p:txBody>
      </p:sp>
      <p:pic>
        <p:nvPicPr>
          <p:cNvPr id="5122" name="Picture 2" descr="Боковые выпады">
            <a:extLst>
              <a:ext uri="{FF2B5EF4-FFF2-40B4-BE49-F238E27FC236}">
                <a16:creationId xmlns:a16="http://schemas.microsoft.com/office/drawing/2014/main" id="{CB294092-23B9-4BA4-BB88-CBDD00D5DCEB}"/>
              </a:ext>
            </a:extLst>
          </p:cNvPr>
          <p:cNvPicPr>
            <a:picLocks noGrp="1" noChangeAspect="1" noChangeArrowheads="1" noCro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107" y="2725426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DE19BD-4FC9-4D29-A457-1F378D397FF5}"/>
              </a:ext>
            </a:extLst>
          </p:cNvPr>
          <p:cNvSpPr txBox="1"/>
          <p:nvPr/>
        </p:nvSpPr>
        <p:spPr>
          <a:xfrm>
            <a:off x="838200" y="6133111"/>
            <a:ext cx="409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по 10 выпадов в каждую сторону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EBE540-7315-433A-BA4A-A35673B19370}"/>
              </a:ext>
            </a:extLst>
          </p:cNvPr>
          <p:cNvSpPr txBox="1"/>
          <p:nvPr/>
        </p:nvSpPr>
        <p:spPr>
          <a:xfrm>
            <a:off x="6430780" y="329784"/>
            <a:ext cx="52528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600" b="1" cap="all" dirty="0">
                <a:solidFill>
                  <a:srgbClr val="0C081B"/>
                </a:solidFill>
                <a:latin typeface="Roboto"/>
              </a:rPr>
              <a:t>9</a:t>
            </a:r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. ВРАЩЕНИЕ СТОПОЙ</a:t>
            </a:r>
          </a:p>
          <a:p>
            <a:pPr algn="l"/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Немного отдохнем перед заключительным кардио-сегментом в нашей разминке перед тренировкой и выполним несколько круговых вращений стопой для разминки голеностопных суставов. Не забудьте выполнить вращение по часовой стрелке и против часовой стрелки на каждую ногу.</a:t>
            </a:r>
          </a:p>
        </p:txBody>
      </p:sp>
      <p:pic>
        <p:nvPicPr>
          <p:cNvPr id="5124" name="Picture 4" descr="Вращение стопой">
            <a:extLst>
              <a:ext uri="{FF2B5EF4-FFF2-40B4-BE49-F238E27FC236}">
                <a16:creationId xmlns:a16="http://schemas.microsoft.com/office/drawing/2014/main" id="{BABF5FCD-347F-4ACB-BF13-4BC1D77ADA9B}"/>
              </a:ext>
            </a:extLst>
          </p:cNvPr>
          <p:cNvPicPr>
            <a:picLocks noGrp="1" noChangeAspect="1" noChangeArrowheads="1" noCrop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9806" y="2725426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7A2996-E720-49E9-B3D4-C70A79F3F98A}"/>
              </a:ext>
            </a:extLst>
          </p:cNvPr>
          <p:cNvSpPr txBox="1"/>
          <p:nvPr/>
        </p:nvSpPr>
        <p:spPr>
          <a:xfrm>
            <a:off x="6481997" y="6059176"/>
            <a:ext cx="4871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 по 10 вращений по часовой стрелке и против часовой стрелки на каждую ногу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693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FF">
            <a:alpha val="41176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2A9F4D-43DA-43B2-93CB-C474F2E69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899" y="889781"/>
            <a:ext cx="4933013" cy="1325563"/>
          </a:xfrm>
        </p:spPr>
        <p:txBody>
          <a:bodyPr>
            <a:noAutofit/>
          </a:bodyPr>
          <a:lstStyle/>
          <a:p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18. ПРЫЖКИ С РАЗВЕДЕНИЕМ РУК И НОГ</a:t>
            </a:r>
            <a:b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</a:br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Прыжки с разведением рук и ног (</a:t>
            </a:r>
            <a:r>
              <a:rPr lang="ru-RU" sz="1600" b="0" i="0" dirty="0" err="1">
                <a:solidFill>
                  <a:srgbClr val="161617"/>
                </a:solidFill>
                <a:effectLst/>
                <a:latin typeface="Roboto"/>
              </a:rPr>
              <a:t>Jumping</a:t>
            </a:r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 </a:t>
            </a:r>
            <a:r>
              <a:rPr lang="ru-RU" sz="1600" b="0" i="0" dirty="0" err="1">
                <a:solidFill>
                  <a:srgbClr val="161617"/>
                </a:solidFill>
                <a:effectLst/>
                <a:latin typeface="Roboto"/>
              </a:rPr>
              <a:t>Jack</a:t>
            </a:r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) – одно из самых популярных кардио-упражнений. Его часто включают и в разминку перед тренировкой, и в интервальные тренинги. При выполнении этого упражнения старайтесь держать колени немного согнутыми и приземляться как можно мягче, чтобы снизить нагрузку на суставы. Если вам тяжело выполнять это упражнение в предложенном варианте, положите руки на талию или поднимайте руки в прыжке до параллели с полом.</a:t>
            </a:r>
            <a:b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</a:br>
            <a:endParaRPr lang="ru-BY" sz="1600" dirty="0"/>
          </a:p>
        </p:txBody>
      </p:sp>
      <p:pic>
        <p:nvPicPr>
          <p:cNvPr id="6146" name="Picture 2" descr="Прыжки с разведением рук и ног">
            <a:extLst>
              <a:ext uri="{FF2B5EF4-FFF2-40B4-BE49-F238E27FC236}">
                <a16:creationId xmlns:a16="http://schemas.microsoft.com/office/drawing/2014/main" id="{5F09ED00-FC03-436B-A099-9D4675F5A6D6}"/>
              </a:ext>
            </a:extLst>
          </p:cNvPr>
          <p:cNvPicPr>
            <a:picLocks noGrp="1" noChangeAspect="1" noChangeArrowheads="1" noCro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626" y="3020753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465A33-7DBA-49EB-824D-A170FE1C5C66}"/>
              </a:ext>
            </a:extLst>
          </p:cNvPr>
          <p:cNvSpPr txBox="1"/>
          <p:nvPr/>
        </p:nvSpPr>
        <p:spPr>
          <a:xfrm>
            <a:off x="1783203" y="6300589"/>
            <a:ext cx="349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30</a:t>
            </a:r>
            <a:r>
              <a:rPr lang="ru-RU" b="0" i="0" dirty="0">
                <a:solidFill>
                  <a:srgbClr val="808080"/>
                </a:solidFill>
                <a:effectLst/>
                <a:latin typeface="Roboto"/>
              </a:rPr>
              <a:t> </a:t>
            </a:r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повторений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346A44-7BD9-46B3-A84A-A4420237270F}"/>
              </a:ext>
            </a:extLst>
          </p:cNvPr>
          <p:cNvSpPr txBox="1"/>
          <p:nvPr/>
        </p:nvSpPr>
        <p:spPr>
          <a:xfrm>
            <a:off x="6544457" y="48448"/>
            <a:ext cx="4518284" cy="2320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20. ВОССТАНОВЛЕНИЕ ДЫХАНИЯ</a:t>
            </a:r>
          </a:p>
          <a:p>
            <a:pPr algn="l"/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В конце тренировки не забудьте восстановить дыхание. Сделайте несколько глубоких вдохов и выдохов, которые сопровождаются махами руками и наклонами корпуса к полу. Выдыхайте при наклоне, вдыхайте при подъеме корпуса наверх.</a:t>
            </a:r>
          </a:p>
          <a:p>
            <a:endParaRPr lang="ru-BY" dirty="0"/>
          </a:p>
        </p:txBody>
      </p:sp>
      <p:pic>
        <p:nvPicPr>
          <p:cNvPr id="6148" name="Picture 4" descr="Восстановление дыхания">
            <a:extLst>
              <a:ext uri="{FF2B5EF4-FFF2-40B4-BE49-F238E27FC236}">
                <a16:creationId xmlns:a16="http://schemas.microsoft.com/office/drawing/2014/main" id="{B89A8FF7-C984-490A-BFED-F7A7ABCD7731}"/>
              </a:ext>
            </a:extLst>
          </p:cNvPr>
          <p:cNvPicPr>
            <a:picLocks noGrp="1" noChangeAspect="1" noChangeArrowheads="1" noCrop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047" y="2966839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2D779E-F958-4A1A-B48D-108013AA9A95}"/>
              </a:ext>
            </a:extLst>
          </p:cNvPr>
          <p:cNvSpPr txBox="1"/>
          <p:nvPr/>
        </p:nvSpPr>
        <p:spPr>
          <a:xfrm>
            <a:off x="7884671" y="6320299"/>
            <a:ext cx="2353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10 повторений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870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1BE089-6776-45F4-802B-C428F7BB9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841"/>
            <a:ext cx="10515600" cy="683173"/>
          </a:xfrm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Правильная техника выполнения упражнений</a:t>
            </a:r>
            <a:endParaRPr lang="ru-BY" sz="4000" b="1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4AE6AD-5DD9-4D42-8A98-F175AD5C1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0" y="4561490"/>
            <a:ext cx="8736724" cy="2553452"/>
          </a:xfrm>
        </p:spPr>
        <p:txBody>
          <a:bodyPr>
            <a:normAutofit/>
          </a:bodyPr>
          <a:lstStyle/>
          <a:p>
            <a:r>
              <a:rPr lang="ru-RU" b="1" i="0" dirty="0">
                <a:solidFill>
                  <a:srgbClr val="002060"/>
                </a:solidFill>
                <a:effectLst/>
                <a:latin typeface="PT Sans"/>
              </a:rPr>
              <a:t>Правильная техника – лучшая защита от травм!</a:t>
            </a:r>
          </a:p>
          <a:p>
            <a:pPr algn="just"/>
            <a:r>
              <a:rPr lang="ru-RU" b="1" i="0" dirty="0">
                <a:solidFill>
                  <a:srgbClr val="002060"/>
                </a:solidFill>
                <a:effectLst/>
                <a:latin typeface="PT Sans"/>
              </a:rPr>
              <a:t>Основу техники выполнения упражнений составляют элементарные правила безопасности. Многие новички игнорируют их, мешают себе и окружающим или вовсе травмируются.</a:t>
            </a:r>
          </a:p>
          <a:p>
            <a:endParaRPr lang="ru-BY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7170" name="Picture 2" descr="Картинки по запросу &quot;штангист гифка&quot;">
            <a:extLst>
              <a:ext uri="{FF2B5EF4-FFF2-40B4-BE49-F238E27FC236}">
                <a16:creationId xmlns:a16="http://schemas.microsoft.com/office/drawing/2014/main" id="{D19EE3FA-2EDA-48C5-9050-9E610BF203D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61880"/>
            <a:ext cx="2953062" cy="2953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212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9BFE41-6522-4B59-A82E-DD93CA547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446" y="2766218"/>
            <a:ext cx="11453734" cy="1325563"/>
          </a:xfrm>
        </p:spPr>
        <p:txBody>
          <a:bodyPr>
            <a:noAutofit/>
          </a:bodyPr>
          <a:lstStyle/>
          <a:p>
            <a:r>
              <a:rPr lang="ru-RU" sz="2400" b="1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Правила безопасности при силовых тренировках:</a:t>
            </a: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/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/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1. Вы должны быть в </a:t>
            </a:r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+mn-lt"/>
              </a:rPr>
              <a:t>удобной, не стесняющей движений одежде</a:t>
            </a: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, на вас должна быть удобная закрытая обувь (кеды или кроссовки);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2. Разминайтесь перед началом тренировки с весами;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3. </a:t>
            </a:r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+mn-lt"/>
              </a:rPr>
              <a:t>Используйте тренажеры по назначению</a:t>
            </a: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;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4. Настраивайте тренажер под свой рост, это снизит риск травм;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5. При использовании штанги используйте замки для фиксации веса;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6. Изучите технику упражнений перед их выполнением;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7. Делайте упражнение контролировано – без инерции или рывков;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8. Убедитесь, что никому не мешаете, тогда никто не помешает вам;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9. Бинты, пояса, лямки не защищают от травм. Правильная техника – лучшая защита от травм;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10. Не гонитесь за весами – подбирайте тот вес снарядов, при котором вы сможете правильно выполнить заданное количество повторов;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11. Контролируйте дыхание – вдох во время «легкой» эксцентрической фазы, выдох во время «максимального усилия» концентрической фазы.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12. Обязательно </a:t>
            </a:r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+mn-lt"/>
              </a:rPr>
              <a:t>ешьте за 1,5-2 часа до тренировки</a:t>
            </a: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. Тренировки натощак непродуктивны, повышают риск головокружения, снижения концентрации внимания, слабости, а если пища не успеет перевариться до начала занятия, это грозит дискомфортом.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/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Знание этих простых правил поможет избежать распространенных и приводящих к травмам ошибок.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endParaRPr lang="ru-BY" sz="2000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30886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A12EA9-A7B0-4F3C-B208-BDF4DBEFC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172" y="199697"/>
            <a:ext cx="11573655" cy="6390289"/>
          </a:xfrm>
        </p:spPr>
        <p:txBody>
          <a:bodyPr>
            <a:noAutofit/>
          </a:bodyPr>
          <a:lstStyle/>
          <a:p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Выполняя упражнения </a:t>
            </a:r>
            <a:r>
              <a:rPr lang="ru-RU" sz="2000" b="1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стоя</a:t>
            </a: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, сохраняйте нейтральное положение позвоночника, при котором нагрузка равномерно распределяется на межпозвоночные диски и связки. Нагрузка должна равномерно распределяться по всей стопе, вас не должно клонить вперед или заваливать назад.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/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При выполнении упражнений </a:t>
            </a:r>
            <a:r>
              <a:rPr lang="ru-RU" sz="2000" b="1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лежа</a:t>
            </a: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 внимательно выбирайте рабочий вес. Если вы чувствуете, что не справитесь с жимом штанги лежа, попросите кого-нибудь подстраховать вас.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В упражнениях сидя и лежа на спине тело должно опираться на пять точек: стопы или руки, ягодицы, поясница, верхняя часть спины и затылок. Не отрывайте таз и стопы, не задирайте плечи и голову, смотрите вперед, дышите ровно, а живот держите подтянутым.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/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Некоторые упражнения, как сгибания ног для бицепса бедер, тяга штанги или гантелей для широчайших мышц спины, тяга штанги и разведение гантелей для заднего пучка дельтовидных мышц выполняются </a:t>
            </a:r>
            <a:r>
              <a:rPr lang="ru-RU" sz="2000" b="1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лежа на животе</a:t>
            </a: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. Это позволяет снять нагрузку с позвоночника, поэтому упражнения на животе </a:t>
            </a:r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+mn-lt"/>
              </a:rPr>
              <a:t>рекомендуется включать в программу людям с проблемной спиной</a:t>
            </a: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.</a:t>
            </a:r>
            <a:b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chemeClr val="bg2">
                    <a:lumMod val="10000"/>
                  </a:schemeClr>
                </a:solidFill>
                <a:effectLst/>
                <a:latin typeface="+mn-lt"/>
              </a:rPr>
              <a:t>Здесь ваше тело тоже опирается на четыре или пять точек: щека (если голова направлена в сторону) или подбородок, грудь и/или живот, таз и передняя поверхность бедра, стопы или руки.</a:t>
            </a:r>
            <a:r>
              <a:rPr lang="ru-RU" sz="1800" b="0" i="0" dirty="0">
                <a:solidFill>
                  <a:srgbClr val="555555"/>
                </a:solidFill>
                <a:effectLst/>
                <a:latin typeface="+mn-lt"/>
              </a:rPr>
              <a:t/>
            </a:r>
            <a:br>
              <a:rPr lang="ru-RU" sz="1800" b="0" i="0" dirty="0">
                <a:solidFill>
                  <a:srgbClr val="555555"/>
                </a:solidFill>
                <a:effectLst/>
                <a:latin typeface="+mn-lt"/>
              </a:rPr>
            </a:br>
            <a:endParaRPr lang="ru-BY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017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8C255C-5B99-4661-8B8A-2A3E3BE71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1132"/>
            <a:ext cx="10515600" cy="851338"/>
          </a:xfrm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</a:t>
            </a:r>
            <a:r>
              <a:rPr lang="ru-RU" sz="4000" b="1" i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олноценная материально-техническая база</a:t>
            </a:r>
            <a:endParaRPr lang="ru-BY" sz="4000" b="1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CAC2E7F-4479-45D1-A90E-839A59A8A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8378" y="2091558"/>
            <a:ext cx="11362544" cy="4141075"/>
          </a:xfrm>
        </p:spPr>
        <p:txBody>
          <a:bodyPr>
            <a:noAutofit/>
          </a:bodyPr>
          <a:lstStyle/>
          <a:p>
            <a:r>
              <a:rPr lang="ru-RU" sz="32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Материально-техническая </a:t>
            </a:r>
            <a:r>
              <a:rPr lang="ru-RU" sz="3200" b="1" i="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база для занятий </a:t>
            </a:r>
            <a:r>
              <a:rPr lang="ru-RU" sz="32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физической </a:t>
            </a:r>
            <a:r>
              <a:rPr lang="ru-RU" sz="3200" b="1" i="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культурой </a:t>
            </a:r>
            <a:r>
              <a:rPr lang="ru-RU" sz="32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ru-RU" sz="3200" b="1" i="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спортом </a:t>
            </a:r>
            <a:r>
              <a:rPr lang="ru-RU" sz="32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включает в себя спортивные </a:t>
            </a:r>
            <a:r>
              <a:rPr lang="ru-RU" sz="3200" b="1" i="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сооружения и </a:t>
            </a:r>
            <a:r>
              <a:rPr lang="ru-RU" sz="32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предприятия, </a:t>
            </a:r>
            <a:r>
              <a:rPr lang="ru-RU" sz="3200" b="1" i="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изготавливающие </a:t>
            </a:r>
            <a:r>
              <a:rPr lang="ru-RU" sz="32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спортивные товары, а </a:t>
            </a:r>
            <a:r>
              <a:rPr lang="ru-RU" sz="3200" b="1" i="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также </a:t>
            </a:r>
            <a:r>
              <a:rPr lang="ru-RU" sz="32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инвентарь и другое спортивное имущество, находящееся в распоряжении хозяйственных, профсоюзных, физкультурных и других организаций или в собственности отдельных граждан.</a:t>
            </a:r>
            <a:endParaRPr lang="ru-BY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3259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FD9D32-145D-4D09-948F-20AFD443B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43" y="420415"/>
            <a:ext cx="11385133" cy="1607110"/>
          </a:xfrm>
        </p:spPr>
        <p:txBody>
          <a:bodyPr>
            <a:noAutofit/>
          </a:bodyPr>
          <a:lstStyle/>
          <a:p>
            <a:r>
              <a:rPr lang="ru-RU" sz="4000" b="1" i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Calibri" panose="020F0502020204030204" pitchFamily="34" charset="0"/>
              </a:rPr>
              <a:t>Наиболее значительная часть материально-технической базы - спортивные сооружения.</a:t>
            </a:r>
            <a:endParaRPr lang="ru-BY" sz="4000" b="1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Calibri" panose="020F0502020204030204" pitchFamily="34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90FA557-2CB6-48F9-B028-7197A85B4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28420" y="2531701"/>
            <a:ext cx="9959690" cy="4807757"/>
          </a:xfrm>
        </p:spPr>
        <p:txBody>
          <a:bodyPr/>
          <a:lstStyle/>
          <a:p>
            <a:pPr algn="l"/>
            <a:r>
              <a:rPr lang="ru-RU" sz="28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По функциональному назначению выделяют три базовые группы спортивных сооружений:</a:t>
            </a:r>
          </a:p>
          <a:p>
            <a:pPr algn="l"/>
            <a:r>
              <a:rPr lang="ru-RU" sz="28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 </a:t>
            </a:r>
            <a:r>
              <a:rPr lang="ru-RU" sz="2800" b="1" i="0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основные </a:t>
            </a:r>
            <a:r>
              <a:rPr lang="ru-RU" sz="28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(предназначенные непосредственно для занятий физическими упражнениями и видами спорта);</a:t>
            </a:r>
          </a:p>
          <a:p>
            <a:pPr algn="l"/>
            <a:r>
              <a:rPr lang="ru-RU" sz="28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 </a:t>
            </a:r>
            <a:r>
              <a:rPr lang="ru-RU" sz="2800" b="1" i="0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вспомогательные</a:t>
            </a:r>
            <a:r>
              <a:rPr lang="ru-RU" sz="28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(используются для дополнительного обслуживания занимающихся, хранения инвентаря, оборудования);</a:t>
            </a:r>
          </a:p>
          <a:p>
            <a:pPr algn="l"/>
            <a:r>
              <a:rPr lang="ru-RU" sz="28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 </a:t>
            </a:r>
            <a:r>
              <a:rPr lang="ru-RU" sz="2800" b="1" i="0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предназначенные для зрителей</a:t>
            </a:r>
            <a:r>
              <a:rPr lang="ru-RU" sz="28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(трибуны и т.д.).</a:t>
            </a:r>
          </a:p>
          <a:p>
            <a:endParaRPr lang="ru-BY" dirty="0"/>
          </a:p>
        </p:txBody>
      </p:sp>
    </p:spTree>
    <p:extLst>
      <p:ext uri="{BB962C8B-B14F-4D97-AF65-F5344CB8AC3E}">
        <p14:creationId xmlns:p14="http://schemas.microsoft.com/office/powerpoint/2010/main" val="34157902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78734BA-3CF6-454B-8B25-65D2E1185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035" y="2905944"/>
            <a:ext cx="11153930" cy="1046111"/>
          </a:xfrm>
        </p:spPr>
        <p:txBody>
          <a:bodyPr>
            <a:noAutofit/>
          </a:bodyPr>
          <a:lstStyle/>
          <a:p>
            <a:r>
              <a:rPr lang="ru-RU" sz="22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Основные</a:t>
            </a:r>
            <a: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физкультурно-спортивные сооружения классифицируются:</a:t>
            </a: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· по отношению к природной среде - крытые и открытые (летние и зимние);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· по объемно-пространственной организации - плоскостные (открытые площадки) и объемные (крытые спортсооружения);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· по объемно-пространственной организации - плоскостные (открытые площадки) и объемные (крытые спортсооружения);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· по характеру использования - универсальные и специализированные (велотрек).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2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Вспомогательные</a:t>
            </a:r>
            <a: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сооружения классифицируются на две группы:</a:t>
            </a:r>
            <a:b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· сооружения для обслуживания занимающихся и зрителей (вестибюль, гардероб, раздевалки душевыми и санузлами, медицинский блок, пункты питания, бытового обслуживания и т.д.);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· сооружения административно-хозяйственного назначения (служебные помещения для администрации и персонала, гаражи, мастерские для ремонта).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2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Сооружения для зрителей</a:t>
            </a:r>
            <a: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подразделяются на:</a:t>
            </a:r>
            <a:b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постоянные или стационарные (трибуны) и трансформируемые (сборно-разборные).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ru-BY" sz="20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343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5000" t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F6F1F01-B8C4-46BB-A87E-E0C68D63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6262" y="209863"/>
            <a:ext cx="6840511" cy="3724789"/>
          </a:xfrm>
        </p:spPr>
        <p:txBody>
          <a:bodyPr>
            <a:normAutofit/>
          </a:bodyPr>
          <a:lstStyle/>
          <a:p>
            <a:pPr algn="ctr"/>
            <a:r>
              <a:rPr lang="ru-RU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Медицинские и педагогические профилактические мероприятия</a:t>
            </a:r>
            <a:endParaRPr lang="ru-BY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4217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911474-098F-4C69-9696-091230DEF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28" y="2766218"/>
            <a:ext cx="10515600" cy="1325563"/>
          </a:xfrm>
        </p:spPr>
        <p:txBody>
          <a:bodyPr>
            <a:noAutofit/>
          </a:bodyPr>
          <a:lstStyle/>
          <a:p>
            <a:r>
              <a:rPr lang="ru-RU" sz="28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Спортивное оборудование и снаряжение</a:t>
            </a:r>
            <a:r>
              <a:rPr lang="ru-RU" sz="22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2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Спортивное снаряжение и оборудование (спортивные товары) - это специальные изделия, которые предназначены для занятий физической культурой и спортом и изготовлены в соответствии с ГОСТами, техническими условиями, правила и нормами.</a:t>
            </a:r>
            <a:br>
              <a:rPr lang="ru-RU" sz="2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Основные группы спортивных товаров - одежда, обувь, спортивные снаряды, инвентарь и аппаратура для оборудования спортивных сооружений и обслуживания соревнований. Спортивные товары группируются по видам спорта (лёгкая атлетика, футбол и др.) и основным конструктивным материалам (изделия металла, дерева, резины, кожи).</a:t>
            </a:r>
            <a:r>
              <a:rPr lang="ru-RU" sz="2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ru-BY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6529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351FA7-9719-467B-8C85-92C0A9323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4565" y="150761"/>
            <a:ext cx="3710170" cy="733659"/>
          </a:xfrm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</a:t>
            </a:r>
            <a:r>
              <a:rPr lang="ru-RU" sz="4000" b="1" i="0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ичная гигиена</a:t>
            </a:r>
            <a:endParaRPr lang="ru-BY" sz="4000" b="1" dirty="0">
              <a:solidFill>
                <a:schemeClr val="tx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E2FC587-D4A0-4663-BC09-B5A0247E9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4598" y="1000007"/>
            <a:ext cx="11430104" cy="1500187"/>
          </a:xfrm>
        </p:spPr>
        <p:txBody>
          <a:bodyPr>
            <a:noAutofit/>
          </a:bodyPr>
          <a:lstStyle/>
          <a:p>
            <a:pPr algn="just"/>
            <a:r>
              <a:rPr lang="ru-RU" sz="2000" b="0" i="0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</a:t>
            </a:r>
            <a: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Гигиену справедливо считают предупредительной медициной, в отличие от лечебной медицины, задачей которой является лечение больных и восстановление их трудоспособности. Гигиена изучает связь и взаимодействие между человеком и окружающей его внешней средой, а также влияние внешней среды (природных, бытовых, производственных и социальных факторов) на организм человека. На основании этого гигиена разрабатывает нормативы и санитарные мероприятия по созданию наиболее благоприятных условий многообразной жизни и деятельности человека. Среди многочисленных гигиенических мероприятий, которые осуществлялись на разных этапах развития человеческого общества, большое место занимали физические упражнения и спорт, а также закаливание как средство физического воспитания крепких и здоровых людей.</a:t>
            </a:r>
          </a:p>
          <a:p>
            <a:pPr algn="just"/>
            <a: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    Равновесие между организмом и внешней средой – необходимое условие существования человека и сохранения его здоровья. При резких изменениях внешней среды, к которым человек не может приспособиться, это равновесие нарушается, в результате чего могут возникнуть различные заболевания.</a:t>
            </a:r>
          </a:p>
          <a:p>
            <a:pPr algn="just"/>
            <a: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 Гигиена является основой профилактики заболеваний, которая осуществляется путем широкой системы социально-экономических, медико-санитарных и общественных мероприятий по охране здоровья людей.</a:t>
            </a:r>
          </a:p>
          <a:p>
            <a:endParaRPr lang="ru-BY" sz="2000" dirty="0"/>
          </a:p>
        </p:txBody>
      </p:sp>
    </p:spTree>
    <p:extLst>
      <p:ext uri="{BB962C8B-B14F-4D97-AF65-F5344CB8AC3E}">
        <p14:creationId xmlns:p14="http://schemas.microsoft.com/office/powerpoint/2010/main" val="2919140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A132EB-0E20-49A1-B59B-EE7342365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793" y="480546"/>
            <a:ext cx="11422505" cy="1500188"/>
          </a:xfrm>
        </p:spPr>
        <p:txBody>
          <a:bodyPr>
            <a:normAutofit/>
          </a:bodyPr>
          <a:lstStyle/>
          <a:p>
            <a:pPr algn="just"/>
            <a:r>
              <a:rPr lang="ru-RU" sz="24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Определить режим, одинаковый для всех занимающихся физической культурой, невозможно, но есть общие физиологические и гигиенические положения, на основе которых следует установить личный режим в соответствии со своими особенностями и возможностями и строго придерживаться его.</a:t>
            </a:r>
            <a:endParaRPr lang="ru-BY" sz="2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AEF3D0E-33CD-4322-823F-160805654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0924" y="2265987"/>
            <a:ext cx="11111399" cy="3490236"/>
          </a:xfrm>
        </p:spPr>
        <p:txBody>
          <a:bodyPr>
            <a:normAutofit fontScale="25000" lnSpcReduction="20000"/>
          </a:bodyPr>
          <a:lstStyle/>
          <a:p>
            <a:pPr algn="just"/>
            <a:r>
              <a:rPr lang="ru-RU" sz="8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Основные правила организации распорядка дня:</a:t>
            </a:r>
          </a:p>
          <a:p>
            <a:pPr algn="just"/>
            <a:r>
              <a:rPr lang="ru-RU" sz="8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– подъем в одно и то же время;</a:t>
            </a:r>
          </a:p>
          <a:p>
            <a:pPr algn="just"/>
            <a:r>
              <a:rPr lang="ru-RU" sz="8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– выполнение утренней гигиенической гимнастики и водных процедур;</a:t>
            </a:r>
          </a:p>
          <a:p>
            <a:pPr algn="just"/>
            <a:r>
              <a:rPr lang="ru-RU" sz="8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– прием пищи в одни и те же часы не менее 3 раз в день (лучше 4 раза в день);</a:t>
            </a:r>
          </a:p>
          <a:p>
            <a:pPr algn="just"/>
            <a:r>
              <a:rPr lang="ru-RU" sz="8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– самостоятельные (домашние) занятия по учебным дисциплинам ежедневно в одни и те же часы;</a:t>
            </a:r>
          </a:p>
          <a:p>
            <a:pPr algn="just"/>
            <a:r>
              <a:rPr lang="ru-RU" sz="8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– пребывание на воздухе не менее 2 ч в день;</a:t>
            </a:r>
          </a:p>
          <a:p>
            <a:pPr algn="just"/>
            <a:r>
              <a:rPr lang="ru-RU" sz="8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– не реже 3 раз в неделю по 2 ч занятия физическими упражнениями или спортом с оптимальной физической нагрузкой;</a:t>
            </a:r>
          </a:p>
          <a:p>
            <a:pPr algn="just"/>
            <a:r>
              <a:rPr lang="ru-RU" sz="88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– сон не менее 8 ч в сутки, отход ко сну в одно и то же время.</a:t>
            </a:r>
          </a:p>
          <a:p>
            <a:endParaRPr lang="ru-BY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4430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5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6E9ACA-2CE9-4408-A62D-B311E789B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586" y="2824579"/>
            <a:ext cx="11197653" cy="1208841"/>
          </a:xfrm>
        </p:spPr>
        <p:txBody>
          <a:bodyPr>
            <a:noAutofit/>
          </a:bodyPr>
          <a:lstStyle/>
          <a:p>
            <a:r>
              <a:rPr lang="ru-RU" sz="2400" b="0" i="0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ru-RU" sz="24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Режим воспитывает организованность, целеустремленность действий, волю, приучает к сознательной дисциплине. И наоборот, отсутствие системы в учебной работе или профессиональной деятельности, нарушение распорядка дня отрицательно сказывается на умственной и физической работоспособности и может вредно отразиться на состоянии здоровья.</a:t>
            </a:r>
            <a:br>
              <a:rPr lang="ru-RU" sz="24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      </a:t>
            </a:r>
            <a:r>
              <a:rPr lang="ru-RU" sz="24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Выполнение правил личной гигиены обязательно для каждого занимающегося физической культурой и спортом. У него должны быть выработаны условные рефлексы на все гигиенические мероприятия. Ежедневное тщательное умывание, уход за полостью рта, регулярное мытье всего тела, забота о чистоте одежды, жилища, рациональное питание, закаливание организма, систематическая тренировка обязательны для всех, кто занимается спортом.</a:t>
            </a:r>
            <a:br>
              <a:rPr lang="ru-RU" sz="24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4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4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4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Правила личной гигиены необходимо соблюдать всегда и везде: в быту и на </a:t>
            </a:r>
            <a:r>
              <a:rPr lang="ru-RU" sz="2400" b="0" i="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работе, </a:t>
            </a:r>
            <a:r>
              <a:rPr lang="ru-RU" sz="24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во время соревнований, во время путешествий и походов.</a:t>
            </a:r>
            <a:r>
              <a:rPr lang="ru-RU" sz="2400" b="0" i="0" dirty="0">
                <a:solidFill>
                  <a:schemeClr val="tx2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400" b="0" i="0" dirty="0">
                <a:solidFill>
                  <a:schemeClr val="tx2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ru-BY" sz="2400" dirty="0">
              <a:solidFill>
                <a:schemeClr val="tx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3173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5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214DB5-6063-42C0-BC27-6021D9E5E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16" y="-194872"/>
            <a:ext cx="11332563" cy="1442152"/>
          </a:xfrm>
        </p:spPr>
        <p:txBody>
          <a:bodyPr>
            <a:normAutofit/>
          </a:bodyPr>
          <a:lstStyle/>
          <a:p>
            <a:r>
              <a:rPr lang="ru-RU" sz="3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</a:t>
            </a:r>
            <a:r>
              <a:rPr lang="ru-RU" sz="38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анитарно-гигиенические требования к местам занятий и соревнований</a:t>
            </a:r>
            <a:endParaRPr lang="ru-BY" sz="3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38673DF-F51C-4986-9B85-E6516441F0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345" y="1413473"/>
            <a:ext cx="11534934" cy="1655762"/>
          </a:xfrm>
        </p:spPr>
        <p:txBody>
          <a:bodyPr>
            <a:noAutofit/>
          </a:bodyPr>
          <a:lstStyle/>
          <a:p>
            <a:pPr algn="just"/>
            <a:r>
              <a:rPr lang="ru-RU" sz="2000" b="0" i="0" dirty="0">
                <a:solidFill>
                  <a:srgbClr val="333333"/>
                </a:solidFill>
                <a:effectLst/>
              </a:rPr>
              <a:t>  </a:t>
            </a:r>
            <a:r>
              <a:rPr lang="ru-RU" sz="21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Спортивные сооружения должны соответствовать определенным санитарно-гигиеническим положениям, которые содержатся в спортивно-технических требованиях, указанных в следующих основных документах:</a:t>
            </a:r>
          </a:p>
          <a:p>
            <a:pPr algn="just"/>
            <a:r>
              <a:rPr lang="ru-RU" sz="21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    – «Строительные нормы и правила, часть 2, глава 76. Спортивные сооружения, нормы проектирования (СНиП 11–76–78)»;</a:t>
            </a:r>
          </a:p>
          <a:p>
            <a:pPr algn="just"/>
            <a:r>
              <a:rPr lang="ru-RU" sz="21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    – «Санитарные правила устройства и содержания мест занятий по физической культуре и спорту, утвержденные заместителем главного государственного санитарного врача СССР 30.12.1976 г.».</a:t>
            </a:r>
          </a:p>
          <a:p>
            <a:pPr algn="just"/>
            <a:r>
              <a:rPr lang="ru-RU" sz="21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    После сдачи спортивных сооружений в эксплуатацию работники санитарно-эпидемиологических станций и врачебно-физкультурных диспансеров, а также специалисты по физической культуре и спорту должны систематически проводить текущий санитарный надзор. Замечания и предложения представителей органов санитарного надзора записываются в санитарный журнал, который должен быть во всех спортивных сооружениях. Кроме того, на каждом спортивном объекте необходимо иметь правила внутреннего распорядка, согласованные с санитарно-эпидемиологической станцией. Ответственность за соблюдение санитарно-гигиенических норм содержания и эксплуатации спортивных сооружений несет администрация данного сооружения. При нарушении санитарно-гигиенических правил администрация привлекается к ответственности.</a:t>
            </a:r>
          </a:p>
          <a:p>
            <a:endParaRPr lang="ru-BY" sz="2000" dirty="0"/>
          </a:p>
        </p:txBody>
      </p:sp>
    </p:spTree>
    <p:extLst>
      <p:ext uri="{BB962C8B-B14F-4D97-AF65-F5344CB8AC3E}">
        <p14:creationId xmlns:p14="http://schemas.microsoft.com/office/powerpoint/2010/main" val="2374373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5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7B5CDB-7472-4B6A-94AB-632C27386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309" y="2946100"/>
            <a:ext cx="11093970" cy="1325563"/>
          </a:xfrm>
        </p:spPr>
        <p:txBody>
          <a:bodyPr>
            <a:noAutofit/>
          </a:bodyPr>
          <a:lstStyle/>
          <a:p>
            <a:r>
              <a:rPr lang="ru-RU" sz="2200" b="0" i="0" dirty="0"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   </a:t>
            </a:r>
            <a: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Важное гигиеническое значение имеет правильное размещение спортивных сооружений, способствующее улучшению условий для занятий физическими упражнениями и спортом, усилению их оздоровительного воздействия. Сеть физкультурно-спортивных сооружений проектируется как элемент системы культурно-бытового обслуживания населения города и поселков городского типа в соответствии с их планировочной структурой.</a:t>
            </a:r>
            <a:b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   При планировании размещения спортивных сооружений необходимо принимать во внимание данные «розы ветров». Спортивные сооружения следует располагать на участках, имеющих небольшие уклоны, на южных склонах, защищенных от господствующих ветров, и по возможности в местах, имеющих достаточную степень озеленения: у естественного зеленого массива (леса, парка, сквера, сада) или открытого водоема (реки, озера, пруда). Эти факторы в значительной мере улучшают микроклиматические условия.</a:t>
            </a:r>
            <a:b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   Уровень грунтовых вод должен находиться не менее чем на 0,7 м ниже отметки спланированной поверхности открытых спортивных сооружений, а при строительстве бассейна – ниже наиболее низко расположенной части конструкции бассейна. По периметру участка спортивных сооружений предусматриваются </a:t>
            </a:r>
            <a:r>
              <a:rPr lang="ru-RU" sz="2200" b="0" i="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ветро</a:t>
            </a:r>
            <a: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– и пылезащитные полосы из древесных и кустарниковых насаждений разной высоты шириной не менее 10 м.</a:t>
            </a:r>
            <a:br>
              <a:rPr lang="ru-RU" sz="22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ru-BY" sz="22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9829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5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24B70F-13B2-4136-A56C-C70705507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803" y="2766218"/>
            <a:ext cx="11892197" cy="1325563"/>
          </a:xfrm>
        </p:spPr>
        <p:txBody>
          <a:bodyPr>
            <a:noAutofit/>
          </a:bodyPr>
          <a:lstStyle/>
          <a:p>
            <a:r>
              <a:rPr lang="ru-RU" sz="2400" b="1" i="0" dirty="0">
                <a:solidFill>
                  <a:srgbClr val="FFFF00"/>
                </a:solidFill>
                <a:effectLst/>
                <a:cs typeface="Calibri" panose="020F0502020204030204" pitchFamily="34" charset="0"/>
              </a:rPr>
              <a:t>Гигиенические требования к крытым спортивным сооружениям</a:t>
            </a:r>
            <a:r>
              <a:rPr lang="ru-RU" sz="2000" i="0" dirty="0">
                <a:solidFill>
                  <a:srgbClr val="FFFF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000" i="0" dirty="0">
                <a:solidFill>
                  <a:srgbClr val="FFFF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1" i="0" dirty="0"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2000" b="1" i="0" dirty="0"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   </a:t>
            </a: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Гигиенические требования к крытым спортивным сооружениям рассматриваются на примере наиболее распространенных сооружений – спортивных залов.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   Спортивные залы могут размещаться в специальных зданиях или входить в состав общественных зданий (учебных заведений, клубов и др.). Залы для занятий тяжелой атлетикой должны располагаться на первом этаже. Помосты в них устанавливают на грунте, не связывая их с основными конструкциями здания.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   Помещения в здании должны быть взаимосвязаны таким образом, чтобы обеспечивалось движение занимающихся в следующей последовательности: вестибюль с гардеробной верхней одежды – раздевальные мужские и женские (с душевыми и туалетами) – спортивный зал.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   Подобное размещение исключает встречные потоки движения одетых и раздетых спортсменов. Для зрителей предусматриваются места, специальные проходы, буфет, фойе и другие помещения, изолированные от помещений для спортсменов.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   Важное гигиеническое значение имеет внутренняя отделка помещений. Стены должны быть ровными, без выступов и лепных украшений, устойчивыми к ударам мяча и допускающими уборку влажным способом. Радиаторы центрального отопления располагают в нишах под окнами и укрывают защитными решетками. 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   При окраске стен следует учитывать степень отражения света и влияние цвета на психофизиологические функции.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   Особое гигиеническое значение имеет создание в залах оптимальных микроклиматических условий. </a:t>
            </a:r>
            <a:br>
              <a:rPr lang="ru-RU" sz="2000" b="0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ru-BY" sz="20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5886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C021B3-321B-40A0-A323-5BF171537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531" y="2118427"/>
            <a:ext cx="6952938" cy="1808996"/>
          </a:xfrm>
        </p:spPr>
        <p:txBody>
          <a:bodyPr>
            <a:normAutofit/>
          </a:bodyPr>
          <a:lstStyle/>
          <a:p>
            <a:r>
              <a:rPr lang="ru-RU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  <a:cs typeface="Arial" panose="020B0604020202020204" pitchFamily="34" charset="0"/>
              </a:rPr>
              <a:t>Спасибо за внимание!</a:t>
            </a:r>
            <a:endParaRPr lang="ru-BY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  <a:cs typeface="Arial" panose="020B0604020202020204" pitchFamily="34" charset="0"/>
            </a:endParaRPr>
          </a:p>
        </p:txBody>
      </p:sp>
      <p:pic>
        <p:nvPicPr>
          <p:cNvPr id="8196" name="Picture 4" descr="Картинки по запросу &quot;гифка машет лапкой&quot;">
            <a:extLst>
              <a:ext uri="{FF2B5EF4-FFF2-40B4-BE49-F238E27FC236}">
                <a16:creationId xmlns:a16="http://schemas.microsoft.com/office/drawing/2014/main" id="{1CE53C96-95AF-4724-9A1A-FE7D9EDAAAF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0072" y="2803465"/>
            <a:ext cx="4530308" cy="367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3151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A31F54-4020-4FB5-B437-3A6BA430F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156" y="1068153"/>
            <a:ext cx="10515600" cy="1150494"/>
          </a:xfrm>
        </p:spPr>
        <p:txBody>
          <a:bodyPr>
            <a:normAutofit/>
          </a:bodyPr>
          <a:lstStyle/>
          <a:p>
            <a:r>
              <a:rPr lang="ru-RU" sz="3200" b="1" i="0" dirty="0"/>
              <a:t>К </a:t>
            </a:r>
            <a:r>
              <a:rPr lang="ru-RU" sz="3200" b="1" dirty="0"/>
              <a:t>м</a:t>
            </a:r>
            <a:r>
              <a:rPr lang="ru-RU" sz="3200" b="1" i="0" dirty="0"/>
              <a:t>едицинским и педагогическим</a:t>
            </a:r>
            <a:r>
              <a:rPr lang="ru-RU" sz="3200" b="1" dirty="0"/>
              <a:t> профилактическим мероприятиям относят</a:t>
            </a:r>
            <a:r>
              <a:rPr lang="ru-RU" sz="3200" b="1" i="0" dirty="0"/>
              <a:t> :</a:t>
            </a:r>
            <a:endParaRPr lang="ru-BY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DAC611-57AE-4F8C-9075-F48B9AAFA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156" y="2428407"/>
            <a:ext cx="10515600" cy="3256509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800" i="0" dirty="0">
                <a:solidFill>
                  <a:srgbClr val="000000"/>
                </a:solidFill>
                <a:effectLst/>
              </a:rPr>
              <a:t>разминку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800" i="0" dirty="0">
                <a:solidFill>
                  <a:srgbClr val="000000"/>
                </a:solidFill>
                <a:effectLst/>
              </a:rPr>
              <a:t>правильную технику выполнения упражнений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800" i="0" dirty="0">
                <a:solidFill>
                  <a:srgbClr val="000000"/>
                </a:solidFill>
                <a:effectLst/>
              </a:rPr>
              <a:t>полноценную материально-техническую базу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800" i="0" dirty="0">
                <a:solidFill>
                  <a:srgbClr val="000000"/>
                </a:solidFill>
                <a:effectLst/>
              </a:rPr>
              <a:t>личную гигиену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800" i="0" dirty="0">
                <a:solidFill>
                  <a:srgbClr val="000000"/>
                </a:solidFill>
                <a:effectLst/>
              </a:rPr>
              <a:t>санитарно-гигиенические требования к местам занятий и соревнований</a:t>
            </a:r>
            <a:endParaRPr lang="ru-BY" sz="2800" dirty="0"/>
          </a:p>
        </p:txBody>
      </p:sp>
    </p:spTree>
    <p:extLst>
      <p:ext uri="{BB962C8B-B14F-4D97-AF65-F5344CB8AC3E}">
        <p14:creationId xmlns:p14="http://schemas.microsoft.com/office/powerpoint/2010/main" val="669605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76773F-53F9-4409-BE6C-570F91E21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8595" y="257133"/>
            <a:ext cx="2976849" cy="659567"/>
          </a:xfrm>
        </p:spPr>
        <p:txBody>
          <a:bodyPr>
            <a:normAutofit fontScale="90000"/>
          </a:bodyPr>
          <a:lstStyle/>
          <a:p>
            <a:r>
              <a:rPr lang="ru-RU" sz="4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Разминка</a:t>
            </a:r>
            <a:endParaRPr lang="ru-BY" sz="4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295112-1925-4A4A-9C76-45A64FD91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7114" y="1304145"/>
            <a:ext cx="10605647" cy="4605624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b="1" i="0" dirty="0">
                <a:solidFill>
                  <a:schemeClr val="tx1"/>
                </a:solidFill>
                <a:effectLst/>
              </a:rPr>
              <a:t>Разминка</a:t>
            </a:r>
            <a:r>
              <a:rPr lang="ru-RU" b="0" i="0" dirty="0">
                <a:solidFill>
                  <a:schemeClr val="tx1"/>
                </a:solidFill>
                <a:effectLst/>
              </a:rPr>
              <a:t> — это вводная часть </a:t>
            </a:r>
            <a:r>
              <a:rPr lang="ru-RU" dirty="0">
                <a:solidFill>
                  <a:schemeClr val="tx1"/>
                </a:solidFill>
              </a:rPr>
              <a:t>тренировки</a:t>
            </a:r>
            <a:r>
              <a:rPr lang="ru-RU" b="0" i="0" dirty="0">
                <a:solidFill>
                  <a:schemeClr val="tx1"/>
                </a:solidFill>
                <a:effectLst/>
              </a:rPr>
              <a:t>. Разминка подготавливает к более интенсивным физическим нагрузкам. Выполнение разминки может предохранять Вас от </a:t>
            </a:r>
            <a:r>
              <a:rPr lang="ru-RU" dirty="0">
                <a:solidFill>
                  <a:schemeClr val="tx1"/>
                </a:solidFill>
              </a:rPr>
              <a:t>травм</a:t>
            </a:r>
            <a:r>
              <a:rPr lang="ru-RU" b="0" i="0" dirty="0">
                <a:solidFill>
                  <a:schemeClr val="tx1"/>
                </a:solidFill>
                <a:effectLst/>
              </a:rPr>
              <a:t> и является важной частью тренировки.</a:t>
            </a:r>
          </a:p>
          <a:p>
            <a:pPr algn="just"/>
            <a:r>
              <a:rPr lang="ru-RU" b="0" i="0" dirty="0">
                <a:solidFill>
                  <a:srgbClr val="202122"/>
                </a:solidFill>
                <a:effectLst/>
              </a:rPr>
              <a:t>Разминка или растяжка, бывает: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202122"/>
                </a:solidFill>
                <a:effectLst/>
              </a:rPr>
              <a:t>Динамическая</a:t>
            </a:r>
            <a:r>
              <a:rPr lang="ru-RU" b="0" i="0" dirty="0">
                <a:solidFill>
                  <a:srgbClr val="202122"/>
                </a:solidFill>
                <a:effectLst/>
              </a:rPr>
              <a:t> – принимаете позу и начинаете тянуться до точки, в которой чувствуете мышечное натяжение, затем возвращаете мышцы в исходное положение, то есть в исходную длину. Далее повторяете процедуру. Динамическая растяжка увеличивает силовые показатели перед силовой тренировкой или во время отдыха между подходами.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202122"/>
                </a:solidFill>
                <a:effectLst/>
              </a:rPr>
              <a:t>Статическая</a:t>
            </a:r>
            <a:r>
              <a:rPr lang="ru-RU" b="0" i="0" dirty="0">
                <a:solidFill>
                  <a:srgbClr val="202122"/>
                </a:solidFill>
                <a:effectLst/>
              </a:rPr>
              <a:t> — растяжка подразумевает растягивание мышцы до точки, в которой вы чувствуете мышечное натяжение, и последующее сохранение данного положения на некоторое время. Такая растяжка безопасней динамической, однако она отрицательно сказывается на силовых показателях и показателях в беге, если ее проводить до тренировки.</a:t>
            </a:r>
          </a:p>
          <a:p>
            <a:endParaRPr lang="ru-BY" dirty="0"/>
          </a:p>
        </p:txBody>
      </p:sp>
    </p:spTree>
    <p:extLst>
      <p:ext uri="{BB962C8B-B14F-4D97-AF65-F5344CB8AC3E}">
        <p14:creationId xmlns:p14="http://schemas.microsoft.com/office/powerpoint/2010/main" val="3061087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4D73F5-B26E-48CB-9E3B-F57F10F01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426" y="678305"/>
            <a:ext cx="10515600" cy="5501390"/>
          </a:xfrm>
        </p:spPr>
        <p:txBody>
          <a:bodyPr>
            <a:noAutofit/>
          </a:bodyPr>
          <a:lstStyle/>
          <a:p>
            <a:r>
              <a:rPr lang="ru-RU" sz="2000" b="1" i="0" cap="all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ПОЛЬЗА РАЗМИНКИ ПЕРЕД ТРЕНИРОВКОЙ:</a:t>
            </a:r>
            <a:br>
              <a:rPr lang="ru-RU" sz="2000" b="1" i="0" cap="all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r>
              <a:rPr lang="ru-RU" sz="2000" b="1" i="0" cap="all" dirty="0">
                <a:solidFill>
                  <a:srgbClr val="0C08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/>
            </a:r>
            <a:br>
              <a:rPr lang="ru-RU" sz="2000" b="1" i="0" cap="all" dirty="0">
                <a:solidFill>
                  <a:srgbClr val="0C08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r>
              <a:rPr lang="ru-RU" sz="2000" i="0" cap="all" dirty="0">
                <a:solidFill>
                  <a:srgbClr val="0C08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1. </a:t>
            </a:r>
            <a: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Вы разогреваете мышцы, связки и сухожилия, это улучшает их эластичность и снижает риск возникновения травм и растяжений.</a:t>
            </a:r>
            <a:b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2. Разминка перед тренировкой поможет размять суставы, которые получают сильную нагрузку во время тренинга. Ваши суставы подвергаются риску травм, если не выполнять подготовительных упражнений.</a:t>
            </a:r>
            <a:b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3. Разогретые мышцы лучше сжимаются и расслабляются во время тренировки, а значит ваша силовые возможности во время выполнения упражнений будут выше.</a:t>
            </a:r>
            <a:b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4. Упражнения на разминку оптимизируют деятельность сердечно-сосудистой системы: это поможет снизить нагрузку на сердце во время тренировки.</a:t>
            </a:r>
            <a:b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5. Разминка перед тренировкой улучшает кровообращение, что насытит ваши мышцы кислородом и питательными веществами. Это поможет повысить выносливость во время занятий.</a:t>
            </a:r>
            <a:b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6. Во время разминки ваше тело увеличивает производство гормонов, ответственных за выработку энергии.</a:t>
            </a:r>
            <a:b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r>
              <a:rPr lang="ru-RU" sz="200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7. </a:t>
            </a:r>
            <a: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Тренировка — это своеобразный стресс для организма, поэтому качественная разминка подготовит вас к нагрузкам с ментальной точки зрения, улучшит координацию и внимание.</a:t>
            </a:r>
            <a:b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r>
              <a:rPr lang="ru-RU" sz="2000" i="0" dirty="0">
                <a:solidFill>
                  <a:srgbClr val="1616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8. Во время легких разминочных упражнений перед тренировкой происходит выброс адреналина в кровь, благодаря чему ваш организм будет лучше справляться с физическими нагрузками.</a:t>
            </a:r>
            <a:r>
              <a:rPr lang="ru-RU" sz="1800" i="0" dirty="0">
                <a:solidFill>
                  <a:srgbClr val="161617"/>
                </a:solidFill>
                <a:effectLst/>
                <a:latin typeface="Roboto"/>
              </a:rPr>
              <a:t/>
            </a:r>
            <a:br>
              <a:rPr lang="ru-RU" sz="1800" i="0" dirty="0">
                <a:solidFill>
                  <a:srgbClr val="161617"/>
                </a:solidFill>
                <a:effectLst/>
                <a:latin typeface="Roboto"/>
              </a:rPr>
            </a:br>
            <a:endParaRPr lang="ru-BY" sz="1800" dirty="0"/>
          </a:p>
        </p:txBody>
      </p:sp>
    </p:spTree>
    <p:extLst>
      <p:ext uri="{BB962C8B-B14F-4D97-AF65-F5344CB8AC3E}">
        <p14:creationId xmlns:p14="http://schemas.microsoft.com/office/powerpoint/2010/main" val="391202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B7F7B6-949B-48BA-A696-2BC64DA32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273" y="781074"/>
            <a:ext cx="11817454" cy="1887175"/>
          </a:xfrm>
        </p:spPr>
        <p:txBody>
          <a:bodyPr>
            <a:noAutofit/>
          </a:bodyPr>
          <a:lstStyle/>
          <a:p>
            <a:pPr algn="l"/>
            <a:r>
              <a:rPr lang="ru-RU" sz="2400" b="1" dirty="0">
                <a:latin typeface="+mn-lt"/>
              </a:rPr>
              <a:t>Важно помнить</a:t>
            </a:r>
            <a:r>
              <a:rPr lang="ru-RU" sz="2400" dirty="0">
                <a:latin typeface="+mn-lt"/>
              </a:rPr>
              <a:t>, что о</a:t>
            </a:r>
            <a:r>
              <a:rPr lang="ru-RU" sz="2400" b="0" i="0" dirty="0">
                <a:effectLst/>
                <a:latin typeface="+mn-lt"/>
              </a:rPr>
              <a:t>тказ от разминки может привести к заболеваниям ОДА и травмам.</a:t>
            </a:r>
            <a:br>
              <a:rPr lang="ru-RU" sz="2400" b="0" i="0" dirty="0">
                <a:effectLst/>
                <a:latin typeface="+mn-lt"/>
              </a:rPr>
            </a:br>
            <a:r>
              <a:rPr lang="ru-RU" sz="2400" b="0" i="0" dirty="0">
                <a:effectLst/>
                <a:latin typeface="+mn-lt"/>
              </a:rPr>
              <a:t/>
            </a:r>
            <a:br>
              <a:rPr lang="ru-RU" sz="2400" b="0" i="0" dirty="0">
                <a:effectLst/>
                <a:latin typeface="+mn-lt"/>
              </a:rPr>
            </a:br>
            <a:r>
              <a:rPr lang="ru-RU" sz="2400" b="0" i="0" dirty="0">
                <a:effectLst/>
                <a:latin typeface="+mn-lt"/>
              </a:rPr>
              <a:t>Разминка перед тренировкой включает в себя следующие виды физической нагрузки:</a:t>
            </a:r>
            <a:r>
              <a:rPr lang="ru-RU" sz="2400" b="0" i="0" dirty="0">
                <a:solidFill>
                  <a:srgbClr val="202122"/>
                </a:solidFill>
                <a:effectLst/>
                <a:latin typeface="+mn-lt"/>
              </a:rPr>
              <a:t/>
            </a:r>
            <a:br>
              <a:rPr lang="ru-RU" sz="2400" b="0" i="0" dirty="0">
                <a:solidFill>
                  <a:srgbClr val="202122"/>
                </a:solidFill>
                <a:effectLst/>
                <a:latin typeface="+mn-lt"/>
              </a:rPr>
            </a:br>
            <a:r>
              <a:rPr lang="ru-RU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/>
            </a:r>
            <a:br>
              <a:rPr lang="ru-RU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ru-BY" sz="200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C9D7156-68C9-4E0D-A29A-8B21F1271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7273" y="2265440"/>
            <a:ext cx="11040360" cy="2327119"/>
          </a:xfrm>
        </p:spPr>
        <p:txBody>
          <a:bodyPr>
            <a:no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dirty="0">
                <a:solidFill>
                  <a:schemeClr val="tx1"/>
                </a:solidFill>
              </a:rPr>
              <a:t>б</a:t>
            </a:r>
            <a:r>
              <a:rPr lang="ru-RU" dirty="0" smtClean="0">
                <a:solidFill>
                  <a:schemeClr val="tx1"/>
                </a:solidFill>
              </a:rPr>
              <a:t>ег</a:t>
            </a:r>
            <a:endParaRPr lang="ru-RU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b="0" i="0" dirty="0">
                <a:solidFill>
                  <a:schemeClr val="tx1"/>
                </a:solidFill>
                <a:effectLst/>
              </a:rPr>
              <a:t>прыжки со скакалкой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b="0" i="0" dirty="0">
                <a:solidFill>
                  <a:schemeClr val="tx1"/>
                </a:solidFill>
                <a:effectLst/>
              </a:rPr>
              <a:t>разнообразные упражнения для мышц рук, туловища, ног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b="0" i="0" dirty="0">
                <a:solidFill>
                  <a:schemeClr val="tx1"/>
                </a:solidFill>
                <a:effectLst/>
              </a:rPr>
              <a:t>упражнения для повышения гибкости рук, ног, позвоночника путем вращения во всех суставах (от межфаланговых суставов кистей до голеностопных).</a:t>
            </a:r>
          </a:p>
          <a:p>
            <a:endParaRPr lang="ru-RU" dirty="0">
              <a:solidFill>
                <a:schemeClr val="tx1"/>
              </a:solidFill>
            </a:endParaRPr>
          </a:p>
          <a:p>
            <a:endParaRPr lang="ru-RU" dirty="0">
              <a:solidFill>
                <a:schemeClr val="tx1"/>
              </a:solidFill>
            </a:endParaRPr>
          </a:p>
          <a:p>
            <a:r>
              <a:rPr lang="ru-RU" b="0" i="0" dirty="0">
                <a:solidFill>
                  <a:schemeClr val="tx1"/>
                </a:solidFill>
                <a:effectLst/>
              </a:rPr>
              <a:t>Независимо от того, какой разминки Вы будете придерживаться, результат </a:t>
            </a:r>
            <a:r>
              <a:rPr lang="ru-RU" b="0" i="0" dirty="0" smtClean="0">
                <a:solidFill>
                  <a:schemeClr val="tx1"/>
                </a:solidFill>
                <a:effectLst/>
              </a:rPr>
              <a:t>должен быть всегда один </a:t>
            </a:r>
            <a:r>
              <a:rPr lang="ru-RU" b="0" i="0" dirty="0">
                <a:solidFill>
                  <a:schemeClr val="tx1"/>
                </a:solidFill>
                <a:effectLst/>
              </a:rPr>
              <a:t>— обязательно должны быть разогреты все мышцы!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3821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6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DD62DE-01CF-422D-8047-9874C69B7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810" y="3961581"/>
            <a:ext cx="11010380" cy="1243324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Разминка полезна не только для спортсменов, но и для студентов на дистанционном обучении! </a:t>
            </a:r>
            <a:br>
              <a:rPr lang="ru-RU" sz="4000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4000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4000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4000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 что встаём с кроватей, уделим разминке 5 минут, будем в здоровом теле и отличном настроении!</a:t>
            </a:r>
            <a:endParaRPr lang="ru-BY" sz="4000" b="1" dirty="0">
              <a:solidFill>
                <a:schemeClr val="bg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7766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B1EABF-8179-475F-BAFA-5D9EB2D3F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535" y="260194"/>
            <a:ext cx="4668187" cy="2912371"/>
          </a:xfrm>
        </p:spPr>
        <p:txBody>
          <a:bodyPr>
            <a:noAutofit/>
          </a:bodyPr>
          <a:lstStyle/>
          <a:p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1. РАЗВЕДЕНИЕ РУК С ЗАХЛЕСТОМ ГОЛЕНИ</a:t>
            </a:r>
            <a:b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</a:br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Начинаем разминку с несложного упражнения, в котором участвует и верхняя, и нижняя часть тела. Расставьте ноги шире плеч, руки разведены широко в стороны. Начните делать шаги с </a:t>
            </a:r>
            <a:r>
              <a:rPr lang="ru-RU" sz="1600" b="0" i="0" dirty="0" err="1">
                <a:solidFill>
                  <a:srgbClr val="161617"/>
                </a:solidFill>
                <a:effectLst/>
                <a:latin typeface="Roboto"/>
              </a:rPr>
              <a:t>захлестом</a:t>
            </a:r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 голени, стараясь дотронуться стопами до ягодиц. Одновременно с этим скрещивайте руки у груди, как будто пытаетесь себя обнять. Разводите руки максимально широко, сводя лопатки вместе.</a:t>
            </a:r>
            <a:r>
              <a:rPr lang="ru-RU" sz="2000" b="0" i="0" dirty="0">
                <a:solidFill>
                  <a:srgbClr val="161617"/>
                </a:solidFill>
                <a:effectLst/>
                <a:latin typeface="Roboto"/>
              </a:rPr>
              <a:t/>
            </a:r>
            <a:br>
              <a:rPr lang="ru-RU" sz="2000" b="0" i="0" dirty="0">
                <a:solidFill>
                  <a:srgbClr val="161617"/>
                </a:solidFill>
                <a:effectLst/>
                <a:latin typeface="Roboto"/>
              </a:rPr>
            </a:br>
            <a:endParaRPr lang="ru-BY" sz="2000" dirty="0"/>
          </a:p>
        </p:txBody>
      </p:sp>
      <p:pic>
        <p:nvPicPr>
          <p:cNvPr id="1026" name="Picture 2" descr="Разведение рук с захлестом голени">
            <a:extLst>
              <a:ext uri="{FF2B5EF4-FFF2-40B4-BE49-F238E27FC236}">
                <a16:creationId xmlns:a16="http://schemas.microsoft.com/office/drawing/2014/main" id="{1D33D142-D1B9-4930-A7EF-3C213868F227}"/>
              </a:ext>
            </a:extLst>
          </p:cNvPr>
          <p:cNvPicPr>
            <a:picLocks noGrp="1" noChangeAspect="1" noChangeArrowheads="1" noCro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91" y="2906276"/>
            <a:ext cx="3419573" cy="3419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Вращение рук с захлестом голени">
            <a:extLst>
              <a:ext uri="{FF2B5EF4-FFF2-40B4-BE49-F238E27FC236}">
                <a16:creationId xmlns:a16="http://schemas.microsoft.com/office/drawing/2014/main" id="{7A2A49D3-8D6C-4A6D-8E37-B9CBEB463562}"/>
              </a:ext>
            </a:extLst>
          </p:cNvPr>
          <p:cNvPicPr>
            <a:picLocks noGrp="1" noChangeAspect="1" noChangeArrowheads="1" noCrop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5280" y="2954527"/>
            <a:ext cx="3282845" cy="3282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E0BE5F-F85F-4D4D-BAF7-F2A82CE61B78}"/>
              </a:ext>
            </a:extLst>
          </p:cNvPr>
          <p:cNvSpPr txBox="1"/>
          <p:nvPr/>
        </p:nvSpPr>
        <p:spPr>
          <a:xfrm>
            <a:off x="6835516" y="290175"/>
            <a:ext cx="423596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2. ВРАЩЕНИЕ РУК С ЗАХЛЕСТОМ ГОЛЕНИ</a:t>
            </a:r>
          </a:p>
          <a:p>
            <a:pPr algn="l"/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Продолжаем выполнять шаги с </a:t>
            </a:r>
            <a:r>
              <a:rPr lang="ru-RU" sz="1600" b="0" i="0" dirty="0" err="1">
                <a:solidFill>
                  <a:srgbClr val="161617"/>
                </a:solidFill>
                <a:effectLst/>
                <a:latin typeface="Roboto"/>
              </a:rPr>
              <a:t>захлестом</a:t>
            </a:r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 голени. Но теперь одновременно с этим начинаем вращать руками, разминая плечевые суставы и разогревая мышцы рук. Делайте вращения руками с максимальной амплитудой, это не должны быть вялые махи руками</a:t>
            </a:r>
            <a:r>
              <a:rPr lang="ru-RU" b="0" i="0" dirty="0">
                <a:solidFill>
                  <a:srgbClr val="161617"/>
                </a:solidFill>
                <a:effectLst/>
                <a:latin typeface="Roboto"/>
              </a:rPr>
              <a:t>.</a:t>
            </a:r>
          </a:p>
          <a:p>
            <a:endParaRPr lang="ru-BY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BC8AAE-E85E-4C9A-94AF-9C24D30E9647}"/>
              </a:ext>
            </a:extLst>
          </p:cNvPr>
          <p:cNvSpPr txBox="1"/>
          <p:nvPr/>
        </p:nvSpPr>
        <p:spPr>
          <a:xfrm>
            <a:off x="1488670" y="6325849"/>
            <a:ext cx="3419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10 разведений рук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943C44-6603-4548-A114-FDF6314C53B9}"/>
              </a:ext>
            </a:extLst>
          </p:cNvPr>
          <p:cNvSpPr txBox="1"/>
          <p:nvPr/>
        </p:nvSpPr>
        <p:spPr>
          <a:xfrm>
            <a:off x="6978098" y="6198492"/>
            <a:ext cx="3942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по 10 вращений рук по часовой </a:t>
            </a:r>
          </a:p>
          <a:p>
            <a:pPr algn="ctr"/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и против часовой стрелки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451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C03471-30D1-4839-97B1-E2842DFB7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456" y="919762"/>
            <a:ext cx="5022954" cy="1325563"/>
          </a:xfrm>
        </p:spPr>
        <p:txBody>
          <a:bodyPr>
            <a:noAutofit/>
          </a:bodyPr>
          <a:lstStyle/>
          <a:p>
            <a:r>
              <a:rPr lang="ru-RU" sz="1600" b="1" cap="all" dirty="0">
                <a:solidFill>
                  <a:srgbClr val="0C081B"/>
                </a:solidFill>
                <a:latin typeface="Roboto"/>
              </a:rPr>
              <a:t>3</a:t>
            </a:r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. НАКЛОНЫ В СТОРОНУ</a:t>
            </a:r>
            <a:b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</a:br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Это простое упражнение можно выполнять не только для разминки перед тренировкой, но и в рамках легкой гимнастики в течение дня. Наклоны в сторону хорошо растягивают позвоночник, поддерживая вашу </a:t>
            </a:r>
            <a:r>
              <a:rPr lang="ru-RU" sz="1600" dirty="0">
                <a:solidFill>
                  <a:schemeClr val="bg2">
                    <a:lumMod val="10000"/>
                  </a:schemeClr>
                </a:solidFill>
                <a:latin typeface="Roboto"/>
              </a:rPr>
              <a:t>осанку</a:t>
            </a:r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 и снимая нагрузку со спины. Для его выполнения положите одну руку на бок, другая вытянута вверх. Начните наклоняться поочередно в одну и другую сторону, тянитесь за руками вниз. При наклонах старайтесь работать корпусом, а не тазом.</a:t>
            </a:r>
            <a:r>
              <a:rPr lang="ru-RU" sz="2000" b="0" i="0" dirty="0">
                <a:solidFill>
                  <a:srgbClr val="161617"/>
                </a:solidFill>
                <a:effectLst/>
                <a:latin typeface="Roboto"/>
              </a:rPr>
              <a:t/>
            </a:r>
            <a:br>
              <a:rPr lang="ru-RU" sz="2000" b="0" i="0" dirty="0">
                <a:solidFill>
                  <a:srgbClr val="161617"/>
                </a:solidFill>
                <a:effectLst/>
                <a:latin typeface="Roboto"/>
              </a:rPr>
            </a:br>
            <a:endParaRPr lang="ru-BY" sz="2000" dirty="0"/>
          </a:p>
        </p:txBody>
      </p:sp>
      <p:pic>
        <p:nvPicPr>
          <p:cNvPr id="2050" name="Picture 2" descr="Наклоны в сторону">
            <a:extLst>
              <a:ext uri="{FF2B5EF4-FFF2-40B4-BE49-F238E27FC236}">
                <a16:creationId xmlns:a16="http://schemas.microsoft.com/office/drawing/2014/main" id="{EE105B02-39BC-4DA7-AC76-DB42CE688ABA}"/>
              </a:ext>
            </a:extLst>
          </p:cNvPr>
          <p:cNvPicPr>
            <a:picLocks noGrp="1" noChangeAspect="1" noChangeArrowheads="1" noCro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86" y="2945801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01ACC9-B3A4-4939-B28D-70BA2F8D788E}"/>
              </a:ext>
            </a:extLst>
          </p:cNvPr>
          <p:cNvSpPr txBox="1"/>
          <p:nvPr/>
        </p:nvSpPr>
        <p:spPr>
          <a:xfrm>
            <a:off x="773321" y="6279551"/>
            <a:ext cx="4373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по 10 наклонов в каждую сторону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F0D5C1-48AC-4E2F-ADC5-599014CD9F72}"/>
              </a:ext>
            </a:extLst>
          </p:cNvPr>
          <p:cNvSpPr txBox="1"/>
          <p:nvPr/>
        </p:nvSpPr>
        <p:spPr>
          <a:xfrm>
            <a:off x="6280879" y="228192"/>
            <a:ext cx="5181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600" b="1" cap="all" dirty="0">
                <a:solidFill>
                  <a:srgbClr val="0C081B"/>
                </a:solidFill>
                <a:latin typeface="Roboto"/>
              </a:rPr>
              <a:t>4</a:t>
            </a:r>
            <a:r>
              <a:rPr lang="ru-RU" sz="1600" b="1" i="0" cap="all" dirty="0">
                <a:solidFill>
                  <a:srgbClr val="0C081B"/>
                </a:solidFill>
                <a:effectLst/>
                <a:latin typeface="Roboto"/>
              </a:rPr>
              <a:t>. НАКЛОНЫ К НОГАМ</a:t>
            </a:r>
          </a:p>
          <a:p>
            <a:pPr algn="l"/>
            <a:r>
              <a:rPr lang="ru-RU" sz="1600" b="0" i="0" dirty="0">
                <a:solidFill>
                  <a:srgbClr val="161617"/>
                </a:solidFill>
                <a:effectLst/>
                <a:latin typeface="Roboto"/>
              </a:rPr>
              <a:t>Разведите руки в стороны, ноги расставлены шире плеч. Начните совершать наклоны к полу, скручивая корпус и стараясь дотронуться до пола кончиками пальцев. Не округляйте спину при наклоне, она остается прямой. Сводите лопатки вместе. Это упражнение отлично разминает мышцы рук, спины, задней поверхности бедра.</a:t>
            </a:r>
          </a:p>
        </p:txBody>
      </p:sp>
      <p:pic>
        <p:nvPicPr>
          <p:cNvPr id="2052" name="Picture 4" descr="Наклоны к ногам">
            <a:extLst>
              <a:ext uri="{FF2B5EF4-FFF2-40B4-BE49-F238E27FC236}">
                <a16:creationId xmlns:a16="http://schemas.microsoft.com/office/drawing/2014/main" id="{79CDAAA8-BE44-4109-AFFB-C2B06DE57924}"/>
              </a:ext>
            </a:extLst>
          </p:cNvPr>
          <p:cNvPicPr>
            <a:picLocks noGrp="1" noChangeAspect="1" noChangeArrowheads="1" noCrop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457" y="2945801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78FA18-2ADA-4446-AD4A-12F195C6623C}"/>
              </a:ext>
            </a:extLst>
          </p:cNvPr>
          <p:cNvSpPr txBox="1"/>
          <p:nvPr/>
        </p:nvSpPr>
        <p:spPr>
          <a:xfrm>
            <a:off x="6549531" y="6279551"/>
            <a:ext cx="4912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dirty="0">
                <a:solidFill>
                  <a:srgbClr val="808080"/>
                </a:solidFill>
                <a:effectLst/>
                <a:latin typeface="Roboto"/>
              </a:rPr>
              <a:t> </a:t>
            </a:r>
            <a:r>
              <a:rPr lang="ru-RU" b="1" i="0" dirty="0">
                <a:solidFill>
                  <a:schemeClr val="bg2">
                    <a:lumMod val="10000"/>
                  </a:schemeClr>
                </a:solidFill>
                <a:effectLst/>
                <a:latin typeface="Roboto"/>
              </a:rPr>
              <a:t>по 10-15 наклонов в каждую сторону</a:t>
            </a:r>
            <a:endParaRPr lang="ru-BY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5574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3270</Words>
  <Application>Microsoft Office PowerPoint</Application>
  <PresentationFormat>Широкоэкранный</PresentationFormat>
  <Paragraphs>91</Paragraphs>
  <Slides>27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Comic Sans MS</vt:lpstr>
      <vt:lpstr>PT Sans</vt:lpstr>
      <vt:lpstr>Roboto</vt:lpstr>
      <vt:lpstr>Wingdings</vt:lpstr>
      <vt:lpstr>Тема Office</vt:lpstr>
      <vt:lpstr>Средства и методы профилактики травматизма и заболеваний опорно-двигательного аппарата. Особенности методики восстановления двигательных функций.</vt:lpstr>
      <vt:lpstr>Медицинские и педагогические профилактические мероприятия</vt:lpstr>
      <vt:lpstr>К медицинским и педагогическим профилактическим мероприятиям относят :</vt:lpstr>
      <vt:lpstr>Разминка</vt:lpstr>
      <vt:lpstr>ПОЛЬЗА РАЗМИНКИ ПЕРЕД ТРЕНИРОВКОЙ:  1. Вы разогреваете мышцы, связки и сухожилия, это улучшает их эластичность и снижает риск возникновения травм и растяжений. 2. Разминка перед тренировкой поможет размять суставы, которые получают сильную нагрузку во время тренинга. Ваши суставы подвергаются риску травм, если не выполнять подготовительных упражнений. 3. Разогретые мышцы лучше сжимаются и расслабляются во время тренировки, а значит ваша силовые возможности во время выполнения упражнений будут выше. 4. Упражнения на разминку оптимизируют деятельность сердечно-сосудистой системы: это поможет снизить нагрузку на сердце во время тренировки. 5. Разминка перед тренировкой улучшает кровообращение, что насытит ваши мышцы кислородом и питательными веществами. Это поможет повысить выносливость во время занятий. 6. Во время разминки ваше тело увеличивает производство гормонов, ответственных за выработку энергии. 7. Тренировка — это своеобразный стресс для организма, поэтому качественная разминка подготовит вас к нагрузкам с ментальной точки зрения, улучшит координацию и внимание. 8. Во время легких разминочных упражнений перед тренировкой происходит выброс адреналина в кровь, благодаря чему ваш организм будет лучше справляться с физическими нагрузками. </vt:lpstr>
      <vt:lpstr>Важно помнить, что отказ от разминки может привести к заболеваниям ОДА и травмам.  Разминка перед тренировкой включает в себя следующие виды физической нагрузки:  </vt:lpstr>
      <vt:lpstr>Разминка полезна не только для спортсменов, но и для студентов на дистанционном обучении!   Так что встаём с кроватей, уделим разминке 5 минут, будем в здоровом теле и отличном настроении!</vt:lpstr>
      <vt:lpstr>1. РАЗВЕДЕНИЕ РУК С ЗАХЛЕСТОМ ГОЛЕНИ Начинаем разминку с несложного упражнения, в котором участвует и верхняя, и нижняя часть тела. Расставьте ноги шире плеч, руки разведены широко в стороны. Начните делать шаги с захлестом голени, стараясь дотронуться стопами до ягодиц. Одновременно с этим скрещивайте руки у груди, как будто пытаетесь себя обнять. Разводите руки максимально широко, сводя лопатки вместе. </vt:lpstr>
      <vt:lpstr>3. НАКЛОНЫ В СТОРОНУ Это простое упражнение можно выполнять не только для разминки перед тренировкой, но и в рамках легкой гимнастики в течение дня. Наклоны в сторону хорошо растягивают позвоночник, поддерживая вашу осанку и снимая нагрузку со спины. Для его выполнения положите одну руку на бок, другая вытянута вверх. Начните наклоняться поочередно в одну и другую сторону, тянитесь за руками вниз. При наклонах старайтесь работать корпусом, а не тазом. </vt:lpstr>
      <vt:lpstr>5. ВРАЩЕНИЯ ТАЗОМ Выполним несколько «вращательных» движений из суставной гимнастики, которые помогут нам хорошо размять мышцы, суставы и связки нижней части тела. Начнем с вращений тазом. Положите руки на талию и начните делать вращательные движения тазом, будто бы описывая круг. Выполните вращения по часовой стрелке и против часовой стрелки. </vt:lpstr>
      <vt:lpstr>7. ВРАЩЕНИЕ КОЛЕНЕЙ Колени – самая уязвимая часть нашего суставно-связочного аппарата, поэтому никогда не забывайте их разминать перед тренировкой. Вращения коленями является отличным упражнением из суставной гимнастики, вы можете выполнять их даже не в тренировочные дни для профилактики болей в коленях. Выполните вращения по и против часовой стрелки. </vt:lpstr>
      <vt:lpstr>8. БОКОВЫЕ ВЫПАДЫ Боковые выпады отлично разминают приводящие мышцы и мышцы задней поверхности бедра, которые легко потянуть во время силовых и кардио-тренировок. Выполняем боковые выпады, перекатываясь с одной стороны на другую. Руки соедините вместе перед собой. Необязательно приседать глубоко в выпаде, можно чуть выше параллели бедра с полом. </vt:lpstr>
      <vt:lpstr>18. ПРЫЖКИ С РАЗВЕДЕНИЕМ РУК И НОГ Прыжки с разведением рук и ног (Jumping Jack) – одно из самых популярных кардио-упражнений. Его часто включают и в разминку перед тренировкой, и в интервальные тренинги. При выполнении этого упражнения старайтесь держать колени немного согнутыми и приземляться как можно мягче, чтобы снизить нагрузку на суставы. Если вам тяжело выполнять это упражнение в предложенном варианте, положите руки на талию или поднимайте руки в прыжке до параллели с полом. </vt:lpstr>
      <vt:lpstr>Правильная техника выполнения упражнений</vt:lpstr>
      <vt:lpstr>Правила безопасности при силовых тренировках:  1. Вы должны быть в удобной, не стесняющей движений одежде, на вас должна быть удобная закрытая обувь (кеды или кроссовки); 2. Разминайтесь перед началом тренировки с весами; 3. Используйте тренажеры по назначению; 4. Настраивайте тренажер под свой рост, это снизит риск травм; 5. При использовании штанги используйте замки для фиксации веса; 6. Изучите технику упражнений перед их выполнением; 7. Делайте упражнение контролировано – без инерции или рывков; 8. Убедитесь, что никому не мешаете, тогда никто не помешает вам; 9. Бинты, пояса, лямки не защищают от травм. Правильная техника – лучшая защита от травм; 10. Не гонитесь за весами – подбирайте тот вес снарядов, при котором вы сможете правильно выполнить заданное количество повторов; 11. Контролируйте дыхание – вдох во время «легкой» эксцентрической фазы, выдох во время «максимального усилия» концентрической фазы. 12. Обязательно ешьте за 1,5-2 часа до тренировки. Тренировки натощак непродуктивны, повышают риск головокружения, снижения концентрации внимания, слабости, а если пища не успеет перевариться до начала занятия, это грозит дискомфортом.  Знание этих простых правил поможет избежать распространенных и приводящих к травмам ошибок. </vt:lpstr>
      <vt:lpstr>Выполняя упражнения стоя, сохраняйте нейтральное положение позвоночника, при котором нагрузка равномерно распределяется на межпозвоночные диски и связки. Нагрузка должна равномерно распределяться по всей стопе, вас не должно клонить вперед или заваливать назад.  При выполнении упражнений лежа внимательно выбирайте рабочий вес. Если вы чувствуете, что не справитесь с жимом штанги лежа, попросите кого-нибудь подстраховать вас. В упражнениях сидя и лежа на спине тело должно опираться на пять точек: стопы или руки, ягодицы, поясница, верхняя часть спины и затылок. Не отрывайте таз и стопы, не задирайте плечи и голову, смотрите вперед, дышите ровно, а живот держите подтянутым.  Некоторые упражнения, как сгибания ног для бицепса бедер, тяга штанги или гантелей для широчайших мышц спины, тяга штанги и разведение гантелей для заднего пучка дельтовидных мышц выполняются лежа на животе. Это позволяет снять нагрузку с позвоночника, поэтому упражнения на животе рекомендуется включать в программу людям с проблемной спиной. Здесь ваше тело тоже опирается на четыре или пять точек: щека (если голова направлена в сторону) или подбородок, грудь и/или живот, таз и передняя поверхность бедра, стопы или руки. </vt:lpstr>
      <vt:lpstr>Полноценная материально-техническая база</vt:lpstr>
      <vt:lpstr>Наиболее значительная часть материально-технической базы - спортивные сооружения.</vt:lpstr>
      <vt:lpstr>Основные физкультурно-спортивные сооружения классифицируются: · по отношению к природной среде - крытые и открытые (летние и зимние); · по объемно-пространственной организации - плоскостные (открытые площадки) и объемные (крытые спортсооружения); · по объемно-пространственной организации - плоскостные (открытые площадки) и объемные (крытые спортсооружения); · по характеру использования - универсальные и специализированные (велотрек).   Вспомогательные сооружения классифицируются на две группы: · сооружения для обслуживания занимающихся и зрителей (вестибюль, гардероб, раздевалки душевыми и санузлами, медицинский блок, пункты питания, бытового обслуживания и т.д.); · сооружения административно-хозяйственного назначения (служебные помещения для администрации и персонала, гаражи, мастерские для ремонта).   Сооружения для зрителей подразделяются на: постоянные или стационарные (трибуны) и трансформируемые (сборно-разборные). </vt:lpstr>
      <vt:lpstr>Спортивное оборудование и снаряжение  Спортивное снаряжение и оборудование (спортивные товары) - это специальные изделия, которые предназначены для занятий физической культурой и спортом и изготовлены в соответствии с ГОСТами, техническими условиями, правила и нормами.  Основные группы спортивных товаров - одежда, обувь, спортивные снаряды, инвентарь и аппаратура для оборудования спортивных сооружений и обслуживания соревнований. Спортивные товары группируются по видам спорта (лёгкая атлетика, футбол и др.) и основным конструктивным материалам (изделия металла, дерева, резины, кожи). </vt:lpstr>
      <vt:lpstr>Личная гигиена</vt:lpstr>
      <vt:lpstr>Определить режим, одинаковый для всех занимающихся физической культурой, невозможно, но есть общие физиологические и гигиенические положения, на основе которых следует установить личный режим в соответствии со своими особенностями и возможностями и строго придерживаться его.</vt:lpstr>
      <vt:lpstr>        Режим воспитывает организованность, целеустремленность действий, волю, приучает к сознательной дисциплине. И наоборот, отсутствие системы в учебной работе или профессиональной деятельности, нарушение распорядка дня отрицательно сказывается на умственной и физической работоспособности и может вредно отразиться на состоянии здоровья.         Выполнение правил личной гигиены обязательно для каждого занимающегося физической культурой и спортом. У него должны быть выработаны условные рефлексы на все гигиенические мероприятия. Ежедневное тщательное умывание, уход за полостью рта, регулярное мытье всего тела, забота о чистоте одежды, жилища, рациональное питание, закаливание организма, систематическая тренировка обязательны для всех, кто занимается спортом.  Правила личной гигиены необходимо соблюдать всегда и везде: в быту и на работе, во время соревнований, во время путешествий и походов. </vt:lpstr>
      <vt:lpstr>Санитарно-гигиенические требования к местам занятий и соревнований</vt:lpstr>
      <vt:lpstr>    Важное гигиеническое значение имеет правильное размещение спортивных сооружений, способствующее улучшению условий для занятий физическими упражнениями и спортом, усилению их оздоровительного воздействия. Сеть физкультурно-спортивных сооружений проектируется как элемент системы культурно-бытового обслуживания населения города и поселков городского типа в соответствии с их планировочной структурой.     При планировании размещения спортивных сооружений необходимо принимать во внимание данные «розы ветров». Спортивные сооружения следует располагать на участках, имеющих небольшие уклоны, на южных склонах, защищенных от господствующих ветров, и по возможности в местах, имеющих достаточную степень озеленения: у естественного зеленого массива (леса, парка, сквера, сада) или открытого водоема (реки, озера, пруда). Эти факторы в значительной мере улучшают микроклиматические условия.     Уровень грунтовых вод должен находиться не менее чем на 0,7 м ниже отметки спланированной поверхности открытых спортивных сооружений, а при строительстве бассейна – ниже наиболее низко расположенной части конструкции бассейна. По периметру участка спортивных сооружений предусматриваются ветро– и пылезащитные полосы из древесных и кустарниковых насаждений разной высоты шириной не менее 10 м. </vt:lpstr>
      <vt:lpstr>Гигиенические требования к крытым спортивным сооружениям      Гигиенические требования к крытым спортивным сооружениям рассматриваются на примере наиболее распространенных сооружений – спортивных залов.     Спортивные залы могут размещаться в специальных зданиях или входить в состав общественных зданий (учебных заведений, клубов и др.). Залы для занятий тяжелой атлетикой должны располагаться на первом этаже. Помосты в них устанавливают на грунте, не связывая их с основными конструкциями здания.     Помещения в здании должны быть взаимосвязаны таким образом, чтобы обеспечивалось движение занимающихся в следующей последовательности: вестибюль с гардеробной верхней одежды – раздевальные мужские и женские (с душевыми и туалетами) – спортивный зал.     Подобное размещение исключает встречные потоки движения одетых и раздетых спортсменов. Для зрителей предусматриваются места, специальные проходы, буфет, фойе и другие помещения, изолированные от помещений для спортсменов.     Важное гигиеническое значение имеет внутренняя отделка помещений. Стены должны быть ровными, без выступов и лепных украшений, устойчивыми к ударам мяча и допускающими уборку влажным способом. Радиаторы центрального отопления располагают в нишах под окнами и укрывают защитными решетками.      При окраске стен следует учитывать степень отражения света и влияние цвета на психофизиологические функции.     Особое гигиеническое значение имеет создание в залах оптимальных микроклиматических условий.  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Средства и методы профилактики травматизма и заболеваний опорно-двигательного аппарата. Особенности методики восстановления двигательных функций.</dc:title>
  <dc:creator>Сашонок</dc:creator>
  <cp:lastModifiedBy>Admin</cp:lastModifiedBy>
  <cp:revision>23</cp:revision>
  <dcterms:created xsi:type="dcterms:W3CDTF">2021-02-05T11:22:52Z</dcterms:created>
  <dcterms:modified xsi:type="dcterms:W3CDTF">2021-02-06T20:02:11Z</dcterms:modified>
</cp:coreProperties>
</file>

<file path=docProps/thumbnail.jpeg>
</file>